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9" r:id="rId4"/>
    <p:sldId id="261" r:id="rId5"/>
    <p:sldId id="262" r:id="rId6"/>
    <p:sldId id="260" r:id="rId7"/>
    <p:sldId id="258" r:id="rId8"/>
    <p:sldId id="268" r:id="rId9"/>
    <p:sldId id="269" r:id="rId10"/>
    <p:sldId id="265" r:id="rId11"/>
    <p:sldId id="264" r:id="rId12"/>
    <p:sldId id="266" r:id="rId13"/>
    <p:sldId id="267" r:id="rId14"/>
    <p:sldId id="273" r:id="rId15"/>
    <p:sldId id="270" r:id="rId16"/>
    <p:sldId id="271" r:id="rId17"/>
    <p:sldId id="272" r:id="rId18"/>
    <p:sldId id="275" r:id="rId19"/>
    <p:sldId id="274" r:id="rId20"/>
    <p:sldId id="276" r:id="rId21"/>
    <p:sldId id="277" r:id="rId22"/>
    <p:sldId id="278"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47"/>
    <p:restoredTop sz="94602"/>
  </p:normalViewPr>
  <p:slideViewPr>
    <p:cSldViewPr snapToGrid="0" snapToObjects="1">
      <p:cViewPr varScale="1">
        <p:scale>
          <a:sx n="148" d="100"/>
          <a:sy n="148" d="100"/>
        </p:scale>
        <p:origin x="80" y="2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de-DE" dirty="0"/>
              <a:t>Mastertitelformat bearbeiten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BD9A8AF-255B-4E4D-813B-75F1D22D5DD8}" type="datetimeFigureOut">
              <a:rPr lang="de-DE" smtClean="0"/>
              <a:t>19.10.2023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1730703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BD9A8AF-255B-4E4D-813B-75F1D22D5DD8}" type="datetimeFigureOut">
              <a:rPr lang="de-DE" smtClean="0"/>
              <a:t>19.10.2023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3402058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BD9A8AF-255B-4E4D-813B-75F1D22D5DD8}" type="datetimeFigureOut">
              <a:rPr lang="de-DE" smtClean="0"/>
              <a:t>19.10.2023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4118935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de-DE" dirty="0"/>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BD9A8AF-255B-4E4D-813B-75F1D22D5DD8}" type="datetimeFigureOut">
              <a:rPr lang="de-DE" smtClean="0"/>
              <a:t>19.10.2023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28543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BD9A8AF-255B-4E4D-813B-75F1D22D5DD8}" type="datetimeFigureOut">
              <a:rPr lang="de-DE" smtClean="0"/>
              <a:t>19.10.2023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1773160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BD9A8AF-255B-4E4D-813B-75F1D22D5DD8}" type="datetimeFigureOut">
              <a:rPr lang="de-DE" smtClean="0"/>
              <a:t>19.10.2023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181755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629842" y="1878806"/>
            <a:ext cx="3868340"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BD9A8AF-255B-4E4D-813B-75F1D22D5DD8}" type="datetimeFigureOut">
              <a:rPr lang="de-DE" smtClean="0"/>
              <a:t>19.10.2023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143252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BD9A8AF-255B-4E4D-813B-75F1D22D5DD8}" type="datetimeFigureOut">
              <a:rPr lang="de-DE" smtClean="0"/>
              <a:t>19.10.2023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3896076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9A8AF-255B-4E4D-813B-75F1D22D5DD8}" type="datetimeFigureOut">
              <a:rPr lang="de-DE" smtClean="0"/>
              <a:t>19.10.2023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2117963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0BD9A8AF-255B-4E4D-813B-75F1D22D5DD8}" type="datetimeFigureOut">
              <a:rPr lang="de-DE" smtClean="0"/>
              <a:t>19.10.2023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2129148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0BD9A8AF-255B-4E4D-813B-75F1D22D5DD8}" type="datetimeFigureOut">
              <a:rPr lang="de-DE" smtClean="0"/>
              <a:t>19.10.2023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2DB641C6-2B0E-5848-BFEB-2996953313E8}" type="slidenum">
              <a:rPr lang="de-DE" smtClean="0"/>
              <a:t>‹Nr.›</a:t>
            </a:fld>
            <a:endParaRPr lang="de-DE"/>
          </a:p>
        </p:txBody>
      </p:sp>
    </p:spTree>
    <p:extLst>
      <p:ext uri="{BB962C8B-B14F-4D97-AF65-F5344CB8AC3E}">
        <p14:creationId xmlns:p14="http://schemas.microsoft.com/office/powerpoint/2010/main" val="384771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03A551DB-FE9A-4545-855D-491DF49AFF41}"/>
              </a:ext>
            </a:extLst>
          </p:cNvPr>
          <p:cNvSpPr/>
          <p:nvPr userDrawn="1"/>
        </p:nvSpPr>
        <p:spPr>
          <a:xfrm>
            <a:off x="-38100" y="4725811"/>
            <a:ext cx="9324604" cy="472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04016837-FF13-6447-ABE1-66D02128BA33}"/>
              </a:ext>
            </a:extLst>
          </p:cNvPr>
          <p:cNvSpPr/>
          <p:nvPr userDrawn="1"/>
        </p:nvSpPr>
        <p:spPr>
          <a:xfrm>
            <a:off x="-178130" y="-142504"/>
            <a:ext cx="9464634" cy="97101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Placeholder 1"/>
          <p:cNvSpPr>
            <a:spLocks noGrp="1"/>
          </p:cNvSpPr>
          <p:nvPr>
            <p:ph type="title"/>
          </p:nvPr>
        </p:nvSpPr>
        <p:spPr>
          <a:xfrm>
            <a:off x="3380014" y="180325"/>
            <a:ext cx="5135336" cy="558913"/>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628650" y="1224643"/>
            <a:ext cx="7886700" cy="3408079"/>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628650" y="4767263"/>
            <a:ext cx="713262" cy="257345"/>
          </a:xfrm>
          <a:prstGeom prst="rect">
            <a:avLst/>
          </a:prstGeom>
        </p:spPr>
        <p:txBody>
          <a:bodyPr vert="horz" lIns="91440" tIns="45720" rIns="91440" bIns="45720" rtlCol="0" anchor="ctr"/>
          <a:lstStyle>
            <a:lvl1pPr algn="l">
              <a:defRPr sz="900">
                <a:solidFill>
                  <a:schemeClr val="bg1"/>
                </a:solidFill>
              </a:defRPr>
            </a:lvl1pPr>
          </a:lstStyle>
          <a:p>
            <a:fld id="{0BD9A8AF-255B-4E4D-813B-75F1D22D5DD8}" type="datetimeFigureOut">
              <a:rPr lang="de-DE" smtClean="0"/>
              <a:pPr/>
              <a:t>19.10.2023</a:t>
            </a:fld>
            <a:endParaRPr lang="de-DE" dirty="0">
              <a:solidFill>
                <a:schemeClr val="bg1"/>
              </a:solidFill>
            </a:endParaRPr>
          </a:p>
        </p:txBody>
      </p:sp>
      <p:sp>
        <p:nvSpPr>
          <p:cNvPr id="5" name="Footer Placeholder 4"/>
          <p:cNvSpPr>
            <a:spLocks noGrp="1"/>
          </p:cNvSpPr>
          <p:nvPr>
            <p:ph type="ftr" sz="quarter" idx="3"/>
          </p:nvPr>
        </p:nvSpPr>
        <p:spPr>
          <a:xfrm>
            <a:off x="1472540" y="4833439"/>
            <a:ext cx="6160822" cy="257345"/>
          </a:xfrm>
          <a:prstGeom prst="rect">
            <a:avLst/>
          </a:prstGeom>
        </p:spPr>
        <p:txBody>
          <a:bodyPr vert="horz" lIns="91440" tIns="45720" rIns="91440" bIns="45720" rtlCol="0" anchor="ctr"/>
          <a:lstStyle>
            <a:lvl1pPr algn="ctr">
              <a:defRPr sz="900">
                <a:solidFill>
                  <a:schemeClr val="bg1"/>
                </a:solidFill>
              </a:defRPr>
            </a:lvl1pPr>
          </a:lstStyle>
          <a:p>
            <a:r>
              <a:rPr lang="de-DE" dirty="0"/>
              <a:t>Allgemeines     Unsere </a:t>
            </a:r>
            <a:r>
              <a:rPr lang="de-DE" dirty="0" err="1"/>
              <a:t>Leitsätze</a:t>
            </a:r>
            <a:r>
              <a:rPr lang="de-DE" dirty="0"/>
              <a:t>     Schulalltag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
        <p:nvSpPr>
          <p:cNvPr id="6" name="Slide Number Placeholder 5"/>
          <p:cNvSpPr>
            <a:spLocks noGrp="1"/>
          </p:cNvSpPr>
          <p:nvPr>
            <p:ph type="sldNum" sz="quarter" idx="4"/>
          </p:nvPr>
        </p:nvSpPr>
        <p:spPr>
          <a:xfrm>
            <a:off x="8003968" y="4767263"/>
            <a:ext cx="511381" cy="257345"/>
          </a:xfrm>
          <a:prstGeom prst="rect">
            <a:avLst/>
          </a:prstGeom>
        </p:spPr>
        <p:txBody>
          <a:bodyPr vert="horz" lIns="91440" tIns="45720" rIns="91440" bIns="45720" rtlCol="0" anchor="ctr"/>
          <a:lstStyle>
            <a:lvl1pPr algn="r">
              <a:defRPr sz="900">
                <a:solidFill>
                  <a:schemeClr val="bg1"/>
                </a:solidFill>
              </a:defRPr>
            </a:lvl1pPr>
          </a:lstStyle>
          <a:p>
            <a:fld id="{2DB641C6-2B0E-5848-BFEB-2996953313E8}" type="slidenum">
              <a:rPr lang="de-DE" smtClean="0"/>
              <a:pPr/>
              <a:t>‹Nr.›</a:t>
            </a:fld>
            <a:endParaRPr lang="de-DE" dirty="0"/>
          </a:p>
        </p:txBody>
      </p:sp>
      <p:pic>
        <p:nvPicPr>
          <p:cNvPr id="7" name="Grafik 6">
            <a:extLst>
              <a:ext uri="{FF2B5EF4-FFF2-40B4-BE49-F238E27FC236}">
                <a16:creationId xmlns:a16="http://schemas.microsoft.com/office/drawing/2014/main" id="{C42F08E4-C31B-4E47-B6C0-92A1E581FA8C}"/>
              </a:ext>
            </a:extLst>
          </p:cNvPr>
          <p:cNvPicPr>
            <a:picLocks noChangeAspect="1"/>
          </p:cNvPicPr>
          <p:nvPr userDrawn="1"/>
        </p:nvPicPr>
        <p:blipFill>
          <a:blip r:embed="rId13"/>
          <a:stretch>
            <a:fillRect/>
          </a:stretch>
        </p:blipFill>
        <p:spPr>
          <a:xfrm>
            <a:off x="306161" y="257515"/>
            <a:ext cx="2000250" cy="381000"/>
          </a:xfrm>
          <a:prstGeom prst="rect">
            <a:avLst/>
          </a:prstGeom>
        </p:spPr>
      </p:pic>
      <p:sp>
        <p:nvSpPr>
          <p:cNvPr id="8" name="Rechteck 7">
            <a:extLst>
              <a:ext uri="{FF2B5EF4-FFF2-40B4-BE49-F238E27FC236}">
                <a16:creationId xmlns:a16="http://schemas.microsoft.com/office/drawing/2014/main" id="{0875CCE7-DBF8-3D45-B2D4-DC8F8A5FDBF4}"/>
              </a:ext>
            </a:extLst>
          </p:cNvPr>
          <p:cNvSpPr/>
          <p:nvPr userDrawn="1"/>
        </p:nvSpPr>
        <p:spPr>
          <a:xfrm>
            <a:off x="-73479" y="832757"/>
            <a:ext cx="6711043"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BE9D6D72-823A-5A4D-9958-D932B4086AD3}"/>
              </a:ext>
            </a:extLst>
          </p:cNvPr>
          <p:cNvSpPr/>
          <p:nvPr userDrawn="1"/>
        </p:nvSpPr>
        <p:spPr>
          <a:xfrm>
            <a:off x="6711490" y="832699"/>
            <a:ext cx="54229" cy="457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235223BE-E21B-D74D-AA20-7765F1D977CB}"/>
              </a:ext>
            </a:extLst>
          </p:cNvPr>
          <p:cNvSpPr/>
          <p:nvPr userDrawn="1"/>
        </p:nvSpPr>
        <p:spPr>
          <a:xfrm>
            <a:off x="6847113" y="828506"/>
            <a:ext cx="2623457" cy="499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25959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28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k-integrationsbetriebe.de/website/general/start/startseite_1/de/de_startseite_articl_1.php"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mailto:n.dewijn@sek-nr.de" TargetMode="Externa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30E90-729D-8542-9159-3D86F6B79043}"/>
              </a:ext>
            </a:extLst>
          </p:cNvPr>
          <p:cNvSpPr>
            <a:spLocks noGrp="1"/>
          </p:cNvSpPr>
          <p:nvPr>
            <p:ph type="ctrTitle"/>
          </p:nvPr>
        </p:nvSpPr>
        <p:spPr>
          <a:xfrm>
            <a:off x="1143000" y="696298"/>
            <a:ext cx="6858000" cy="1790700"/>
          </a:xfrm>
        </p:spPr>
        <p:txBody>
          <a:bodyPr>
            <a:normAutofit/>
          </a:bodyPr>
          <a:lstStyle/>
          <a:p>
            <a:r>
              <a:rPr lang="de-DE" sz="3600" b="1" dirty="0">
                <a:latin typeface="Arial" panose="020B0604020202020204" pitchFamily="34" charset="0"/>
                <a:cs typeface="Arial" panose="020B0604020202020204" pitchFamily="34" charset="0"/>
              </a:rPr>
              <a:t>Unsere Sekundarschule in </a:t>
            </a:r>
            <a:r>
              <a:rPr lang="de-DE" sz="3600" b="1" dirty="0" err="1">
                <a:solidFill>
                  <a:schemeClr val="accent1"/>
                </a:solidFill>
                <a:latin typeface="Arial" panose="020B0604020202020204" pitchFamily="34" charset="0"/>
                <a:cs typeface="Arial" panose="020B0604020202020204" pitchFamily="34" charset="0"/>
              </a:rPr>
              <a:t>Nümbrecht</a:t>
            </a:r>
            <a:r>
              <a:rPr lang="de-DE" sz="3600" b="1" dirty="0">
                <a:latin typeface="Arial" panose="020B0604020202020204" pitchFamily="34" charset="0"/>
                <a:cs typeface="Arial" panose="020B0604020202020204" pitchFamily="34" charset="0"/>
              </a:rPr>
              <a:t> &amp; </a:t>
            </a:r>
            <a:r>
              <a:rPr lang="de-DE" sz="3600" b="1" dirty="0" err="1">
                <a:solidFill>
                  <a:schemeClr val="accent6"/>
                </a:solidFill>
                <a:latin typeface="Arial" panose="020B0604020202020204" pitchFamily="34" charset="0"/>
                <a:cs typeface="Arial" panose="020B0604020202020204" pitchFamily="34" charset="0"/>
              </a:rPr>
              <a:t>Ruppichteroth</a:t>
            </a:r>
            <a:endParaRPr lang="de-DE" sz="3600" b="1" dirty="0">
              <a:solidFill>
                <a:schemeClr val="accent6"/>
              </a:solidFill>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750870A8-EA16-6849-B1C7-972F5E29CE98}"/>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pic>
        <p:nvPicPr>
          <p:cNvPr id="6" name="Grafik 5" descr="Ein Bild, das Gras, draußen, Feld, grün enthält.&#10;&#10;Automatisch generierte Beschreibung">
            <a:extLst>
              <a:ext uri="{FF2B5EF4-FFF2-40B4-BE49-F238E27FC236}">
                <a16:creationId xmlns:a16="http://schemas.microsoft.com/office/drawing/2014/main" id="{1B4E6C8D-2FD5-5346-851E-4F7946E345CA}"/>
              </a:ext>
            </a:extLst>
          </p:cNvPr>
          <p:cNvPicPr>
            <a:picLocks noChangeAspect="1"/>
          </p:cNvPicPr>
          <p:nvPr/>
        </p:nvPicPr>
        <p:blipFill>
          <a:blip r:embed="rId2"/>
          <a:stretch>
            <a:fillRect/>
          </a:stretch>
        </p:blipFill>
        <p:spPr>
          <a:xfrm>
            <a:off x="0" y="2822019"/>
            <a:ext cx="9144000" cy="1905000"/>
          </a:xfrm>
          <a:prstGeom prst="rect">
            <a:avLst/>
          </a:prstGeom>
        </p:spPr>
      </p:pic>
    </p:spTree>
    <p:extLst>
      <p:ext uri="{BB962C8B-B14F-4D97-AF65-F5344CB8AC3E}">
        <p14:creationId xmlns:p14="http://schemas.microsoft.com/office/powerpoint/2010/main" val="3734539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EA793-8210-CA42-9455-291FD4BD5668}"/>
              </a:ext>
            </a:extLst>
          </p:cNvPr>
          <p:cNvSpPr>
            <a:spLocks noGrp="1"/>
          </p:cNvSpPr>
          <p:nvPr>
            <p:ph type="title"/>
          </p:nvPr>
        </p:nvSpPr>
        <p:spPr/>
        <p:txBody>
          <a:bodyPr>
            <a:normAutofit/>
          </a:bodyPr>
          <a:lstStyle/>
          <a:p>
            <a:r>
              <a:rPr lang="de-DE" sz="2400" dirty="0"/>
              <a:t>Stundenzeiten Jahrgang 5</a:t>
            </a:r>
          </a:p>
        </p:txBody>
      </p:sp>
      <p:sp>
        <p:nvSpPr>
          <p:cNvPr id="9" name="Footer Placeholder 4">
            <a:extLst>
              <a:ext uri="{FF2B5EF4-FFF2-40B4-BE49-F238E27FC236}">
                <a16:creationId xmlns:a16="http://schemas.microsoft.com/office/drawing/2014/main" id="{782B8AF3-C8E5-6948-AC7E-55AB4FCC0B55}"/>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a:t>
            </a:r>
            <a:r>
              <a:rPr lang="de-DE" b="1" dirty="0"/>
              <a:t>Schulalltag</a:t>
            </a:r>
            <a:r>
              <a:rPr lang="de-DE" dirty="0"/>
              <a:t>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
        <p:nvSpPr>
          <p:cNvPr id="7" name="Inhaltsplatzhalter 2">
            <a:extLst>
              <a:ext uri="{FF2B5EF4-FFF2-40B4-BE49-F238E27FC236}">
                <a16:creationId xmlns:a16="http://schemas.microsoft.com/office/drawing/2014/main" id="{BDD7F7AA-9199-9C4A-9FA6-A1AC43451545}"/>
              </a:ext>
            </a:extLst>
          </p:cNvPr>
          <p:cNvSpPr>
            <a:spLocks noGrp="1"/>
          </p:cNvSpPr>
          <p:nvPr>
            <p:ph idx="1"/>
          </p:nvPr>
        </p:nvSpPr>
        <p:spPr>
          <a:xfrm>
            <a:off x="4973892" y="1440228"/>
            <a:ext cx="2049236" cy="604157"/>
          </a:xfrm>
        </p:spPr>
        <p:txBody>
          <a:bodyPr>
            <a:normAutofit/>
          </a:bodyPr>
          <a:lstStyle/>
          <a:p>
            <a:pPr marL="0" indent="0">
              <a:buNone/>
            </a:pPr>
            <a:r>
              <a:rPr lang="de-DE" sz="1400" b="1" dirty="0" err="1">
                <a:solidFill>
                  <a:schemeClr val="accent6"/>
                </a:solidFill>
                <a:latin typeface="Arial" panose="020B0604020202020204" pitchFamily="34" charset="0"/>
                <a:cs typeface="Arial" panose="020B0604020202020204" pitchFamily="34" charset="0"/>
              </a:rPr>
              <a:t>Ruppichteroth</a:t>
            </a:r>
            <a:endParaRPr lang="de-DE" sz="1400" b="1" dirty="0">
              <a:solidFill>
                <a:schemeClr val="accent6"/>
              </a:solidFill>
              <a:latin typeface="Arial" panose="020B0604020202020204" pitchFamily="34" charset="0"/>
              <a:cs typeface="Arial" panose="020B0604020202020204" pitchFamily="34" charset="0"/>
            </a:endParaRPr>
          </a:p>
        </p:txBody>
      </p:sp>
      <p:pic>
        <p:nvPicPr>
          <p:cNvPr id="8" name="Grafik 7" descr="Ein Bild, das Tisch enthält.&#10;&#10;Automatisch generierte Beschreibung">
            <a:extLst>
              <a:ext uri="{FF2B5EF4-FFF2-40B4-BE49-F238E27FC236}">
                <a16:creationId xmlns:a16="http://schemas.microsoft.com/office/drawing/2014/main" id="{EBDFB52F-5485-A74D-AEE8-1E4A76DAB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6220" y="1706183"/>
            <a:ext cx="4268141" cy="2379812"/>
          </a:xfrm>
          <a:prstGeom prst="rect">
            <a:avLst/>
          </a:prstGeom>
        </p:spPr>
      </p:pic>
      <p:pic>
        <p:nvPicPr>
          <p:cNvPr id="10" name="Grafik 9" descr="Ein Bild, das Tisch enthält.&#10;&#10;Automatisch generierte Beschreibung">
            <a:extLst>
              <a:ext uri="{FF2B5EF4-FFF2-40B4-BE49-F238E27FC236}">
                <a16:creationId xmlns:a16="http://schemas.microsoft.com/office/drawing/2014/main" id="{B5857226-4BCF-A545-BF7A-864E69581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28" y="1695190"/>
            <a:ext cx="4268141" cy="2374756"/>
          </a:xfrm>
          <a:prstGeom prst="rect">
            <a:avLst/>
          </a:prstGeom>
        </p:spPr>
      </p:pic>
      <p:sp>
        <p:nvSpPr>
          <p:cNvPr id="11" name="Inhaltsplatzhalter 2">
            <a:extLst>
              <a:ext uri="{FF2B5EF4-FFF2-40B4-BE49-F238E27FC236}">
                <a16:creationId xmlns:a16="http://schemas.microsoft.com/office/drawing/2014/main" id="{2BAEE507-2578-F146-B528-2945CCECAB3E}"/>
              </a:ext>
            </a:extLst>
          </p:cNvPr>
          <p:cNvSpPr txBox="1">
            <a:spLocks/>
          </p:cNvSpPr>
          <p:nvPr/>
        </p:nvSpPr>
        <p:spPr>
          <a:xfrm>
            <a:off x="478548" y="1440228"/>
            <a:ext cx="2049236" cy="60415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de-DE" sz="1400" b="1" dirty="0" err="1">
                <a:solidFill>
                  <a:schemeClr val="accent5"/>
                </a:solidFill>
                <a:latin typeface="Arial" panose="020B0604020202020204" pitchFamily="34" charset="0"/>
                <a:cs typeface="Arial" panose="020B0604020202020204" pitchFamily="34" charset="0"/>
              </a:rPr>
              <a:t>Nümbrecht</a:t>
            </a:r>
            <a:endParaRPr lang="de-DE" sz="1400" b="1"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12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2DEE7-7AD7-224D-B8BB-2C4BD6EFDA0E}"/>
              </a:ext>
            </a:extLst>
          </p:cNvPr>
          <p:cNvSpPr>
            <a:spLocks noGrp="1"/>
          </p:cNvSpPr>
          <p:nvPr>
            <p:ph type="title"/>
          </p:nvPr>
        </p:nvSpPr>
        <p:spPr/>
        <p:txBody>
          <a:bodyPr/>
          <a:lstStyle/>
          <a:p>
            <a:r>
              <a:rPr lang="de-DE" dirty="0"/>
              <a:t>Ganztag</a:t>
            </a:r>
          </a:p>
        </p:txBody>
      </p:sp>
      <p:sp>
        <p:nvSpPr>
          <p:cNvPr id="3" name="Inhaltsplatzhalter 2">
            <a:extLst>
              <a:ext uri="{FF2B5EF4-FFF2-40B4-BE49-F238E27FC236}">
                <a16:creationId xmlns:a16="http://schemas.microsoft.com/office/drawing/2014/main" id="{4CE46CA7-4A72-4F4F-81F3-FFBC2DF66C31}"/>
              </a:ext>
            </a:extLst>
          </p:cNvPr>
          <p:cNvSpPr>
            <a:spLocks noGrp="1"/>
          </p:cNvSpPr>
          <p:nvPr>
            <p:ph idx="1"/>
          </p:nvPr>
        </p:nvSpPr>
        <p:spPr/>
        <p:txBody>
          <a:bodyPr/>
          <a:lstStyle/>
          <a:p>
            <a:pPr marL="0" indent="0">
              <a:buNone/>
              <a:defRPr/>
            </a:pPr>
            <a:r>
              <a:rPr lang="de-DE" sz="1200" b="1" dirty="0">
                <a:solidFill>
                  <a:schemeClr val="tx1">
                    <a:lumMod val="85000"/>
                    <a:lumOff val="15000"/>
                  </a:schemeClr>
                </a:solidFill>
              </a:rPr>
              <a:t>Unterricht am Nachmittag</a:t>
            </a:r>
          </a:p>
          <a:p>
            <a:pPr>
              <a:defRPr/>
            </a:pPr>
            <a:r>
              <a:rPr lang="de-DE" sz="1200" dirty="0">
                <a:solidFill>
                  <a:schemeClr val="tx1">
                    <a:lumMod val="85000"/>
                    <a:lumOff val="15000"/>
                  </a:schemeClr>
                </a:solidFill>
              </a:rPr>
              <a:t>Montag &amp; Mittwoch, (Donnerstag )</a:t>
            </a:r>
          </a:p>
          <a:p>
            <a:pPr>
              <a:defRPr/>
            </a:pPr>
            <a:r>
              <a:rPr lang="de-DE" sz="1200" dirty="0">
                <a:solidFill>
                  <a:schemeClr val="tx1">
                    <a:lumMod val="85000"/>
                    <a:lumOff val="15000"/>
                  </a:schemeClr>
                </a:solidFill>
              </a:rPr>
              <a:t>Jahrgangstufe 5 und 6 einen AG-Nachmittag (Donnerstag)</a:t>
            </a:r>
          </a:p>
          <a:p>
            <a:pPr marL="0" indent="0">
              <a:buNone/>
              <a:defRPr/>
            </a:pPr>
            <a:r>
              <a:rPr lang="de-DE" sz="1200" b="1" dirty="0">
                <a:solidFill>
                  <a:schemeClr val="tx1">
                    <a:lumMod val="85000"/>
                    <a:lumOff val="15000"/>
                  </a:schemeClr>
                </a:solidFill>
              </a:rPr>
              <a:t>Mensa &gt; Mittagessen</a:t>
            </a:r>
          </a:p>
          <a:p>
            <a:r>
              <a:rPr lang="de-DE" sz="1200" dirty="0">
                <a:solidFill>
                  <a:srgbClr val="43403A"/>
                </a:solidFill>
                <a:latin typeface="Lato"/>
              </a:rPr>
              <a:t>Unsere Mensa in </a:t>
            </a:r>
            <a:r>
              <a:rPr lang="de-DE" sz="1200" b="1" dirty="0" err="1">
                <a:solidFill>
                  <a:schemeClr val="accent6"/>
                </a:solidFill>
                <a:latin typeface="Lato"/>
              </a:rPr>
              <a:t>Ruppichteroth</a:t>
            </a:r>
            <a:r>
              <a:rPr lang="de-DE" sz="1200" dirty="0">
                <a:solidFill>
                  <a:srgbClr val="43403A"/>
                </a:solidFill>
                <a:latin typeface="Lato"/>
              </a:rPr>
              <a:t> wird betrieben durch: </a:t>
            </a:r>
            <a:r>
              <a:rPr lang="de-DE" sz="1200" u="sng" dirty="0">
                <a:latin typeface="Lato"/>
                <a:hlinkClick r:id="rId2">
                  <a:extLst>
                    <a:ext uri="{A12FA001-AC4F-418D-AE19-62706E023703}">
                      <ahyp:hlinkClr xmlns:ahyp="http://schemas.microsoft.com/office/drawing/2018/hyperlinkcolor" val="tx"/>
                    </a:ext>
                  </a:extLst>
                </a:hlinkClick>
              </a:rPr>
              <a:t>DK Integrationsbetriebe gGmbH</a:t>
            </a:r>
            <a:endParaRPr lang="de-DE" sz="1200" dirty="0">
              <a:solidFill>
                <a:schemeClr val="tx1">
                  <a:lumMod val="85000"/>
                  <a:lumOff val="15000"/>
                </a:schemeClr>
              </a:solidFill>
            </a:endParaRPr>
          </a:p>
          <a:p>
            <a:r>
              <a:rPr lang="de-DE" sz="1200" dirty="0">
                <a:latin typeface="Lao UI" panose="020B0604020202020204" pitchFamily="34" charset="0"/>
                <a:cs typeface="Lao UI" panose="020B0604020202020204" pitchFamily="34" charset="0"/>
              </a:rPr>
              <a:t>Unsere Mensa in </a:t>
            </a:r>
            <a:r>
              <a:rPr lang="de-DE" sz="1200" b="1" dirty="0">
                <a:solidFill>
                  <a:schemeClr val="accent1"/>
                </a:solidFill>
                <a:latin typeface="Lao UI" panose="020B0604020202020204" pitchFamily="34" charset="0"/>
                <a:cs typeface="Lao UI" panose="020B0604020202020204" pitchFamily="34" charset="0"/>
              </a:rPr>
              <a:t>Nümbrecht</a:t>
            </a:r>
            <a:r>
              <a:rPr lang="de-DE" sz="1200" dirty="0">
                <a:latin typeface="Lao UI" panose="020B0604020202020204" pitchFamily="34" charset="0"/>
                <a:cs typeface="Lao UI" panose="020B0604020202020204" pitchFamily="34" charset="0"/>
              </a:rPr>
              <a:t> wird betrieben durch: </a:t>
            </a:r>
            <a:r>
              <a:rPr lang="de-DE" sz="1200" u="sng" dirty="0">
                <a:latin typeface="Lao UI" panose="020B0604020202020204" pitchFamily="34" charset="0"/>
                <a:cs typeface="Lao UI" panose="020B0604020202020204" pitchFamily="34" charset="0"/>
              </a:rPr>
              <a:t>Bergischer Genuss GmbH &amp; Co. KG </a:t>
            </a:r>
            <a:endParaRPr lang="de-DE" sz="1200" u="sng" dirty="0">
              <a:solidFill>
                <a:srgbClr val="FF0000"/>
              </a:solidFill>
              <a:latin typeface="Lao UI" panose="020B0604020202020204" pitchFamily="34" charset="0"/>
              <a:cs typeface="Lao UI" panose="020B0604020202020204" pitchFamily="34" charset="0"/>
            </a:endParaRPr>
          </a:p>
          <a:p>
            <a:pPr marL="0" indent="0">
              <a:buNone/>
              <a:defRPr/>
            </a:pPr>
            <a:endParaRPr lang="de-DE" sz="1200" dirty="0">
              <a:solidFill>
                <a:schemeClr val="tx1">
                  <a:lumMod val="85000"/>
                  <a:lumOff val="15000"/>
                </a:schemeClr>
              </a:solidFill>
            </a:endParaRPr>
          </a:p>
          <a:p>
            <a:pPr>
              <a:defRPr/>
            </a:pPr>
            <a:endParaRPr lang="de-DE" sz="2400" dirty="0">
              <a:solidFill>
                <a:schemeClr val="tx1">
                  <a:lumMod val="85000"/>
                  <a:lumOff val="15000"/>
                </a:schemeClr>
              </a:solidFill>
            </a:endParaRPr>
          </a:p>
          <a:p>
            <a:endParaRPr lang="de-DE" dirty="0"/>
          </a:p>
        </p:txBody>
      </p:sp>
      <p:sp>
        <p:nvSpPr>
          <p:cNvPr id="4" name="Footer Placeholder 4">
            <a:extLst>
              <a:ext uri="{FF2B5EF4-FFF2-40B4-BE49-F238E27FC236}">
                <a16:creationId xmlns:a16="http://schemas.microsoft.com/office/drawing/2014/main" id="{761B7AD6-E4A3-A340-AEB9-0E32E95919F8}"/>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a:t>
            </a:r>
            <a:r>
              <a:rPr lang="de-DE" b="1" dirty="0"/>
              <a:t>Schulalltag</a:t>
            </a:r>
            <a:r>
              <a:rPr lang="de-DE" dirty="0"/>
              <a:t>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pic>
        <p:nvPicPr>
          <p:cNvPr id="5" name="Picture 2" descr="http://www.nuembrecht-gymnasium.de/images/content/slz/schuljahr_10_11/mensaplanung/Mensa5.jpg">
            <a:extLst>
              <a:ext uri="{FF2B5EF4-FFF2-40B4-BE49-F238E27FC236}">
                <a16:creationId xmlns:a16="http://schemas.microsoft.com/office/drawing/2014/main" id="{ED6B60B8-3212-3B4A-BA46-3EEA4741C6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83"/>
          <a:stretch/>
        </p:blipFill>
        <p:spPr bwMode="auto">
          <a:xfrm>
            <a:off x="2660129" y="2969080"/>
            <a:ext cx="3243079"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nuembrecht-gymnasium.de/images/content/slz/schuljahr_10_11/mensaplanung/Mensa1.jpg">
            <a:extLst>
              <a:ext uri="{FF2B5EF4-FFF2-40B4-BE49-F238E27FC236}">
                <a16:creationId xmlns:a16="http://schemas.microsoft.com/office/drawing/2014/main" id="{DA510C86-AB7A-8A45-9C26-A30C122DE2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1" r="12310" b="11105"/>
          <a:stretch/>
        </p:blipFill>
        <p:spPr bwMode="auto">
          <a:xfrm>
            <a:off x="0" y="2969080"/>
            <a:ext cx="2660129"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nuembrecht-gymnasium.de/images/content/slz/schuljahr_10_11/mensaplanung/Mensa2.jpg">
            <a:extLst>
              <a:ext uri="{FF2B5EF4-FFF2-40B4-BE49-F238E27FC236}">
                <a16:creationId xmlns:a16="http://schemas.microsoft.com/office/drawing/2014/main" id="{7F6050B4-0668-C244-B047-A2C45B126C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384"/>
          <a:stretch/>
        </p:blipFill>
        <p:spPr bwMode="auto">
          <a:xfrm>
            <a:off x="5903208" y="2969081"/>
            <a:ext cx="3240792" cy="176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86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52DEE7-7AD7-224D-B8BB-2C4BD6EFDA0E}"/>
              </a:ext>
            </a:extLst>
          </p:cNvPr>
          <p:cNvSpPr>
            <a:spLocks noGrp="1"/>
          </p:cNvSpPr>
          <p:nvPr>
            <p:ph type="title"/>
          </p:nvPr>
        </p:nvSpPr>
        <p:spPr/>
        <p:txBody>
          <a:bodyPr/>
          <a:lstStyle/>
          <a:p>
            <a:r>
              <a:rPr lang="de-DE" dirty="0"/>
              <a:t>AG Nachmittag</a:t>
            </a:r>
          </a:p>
        </p:txBody>
      </p:sp>
      <p:sp>
        <p:nvSpPr>
          <p:cNvPr id="3" name="Inhaltsplatzhalter 2">
            <a:extLst>
              <a:ext uri="{FF2B5EF4-FFF2-40B4-BE49-F238E27FC236}">
                <a16:creationId xmlns:a16="http://schemas.microsoft.com/office/drawing/2014/main" id="{4CE46CA7-4A72-4F4F-81F3-FFBC2DF66C31}"/>
              </a:ext>
            </a:extLst>
          </p:cNvPr>
          <p:cNvSpPr>
            <a:spLocks noGrp="1"/>
          </p:cNvSpPr>
          <p:nvPr>
            <p:ph idx="1"/>
          </p:nvPr>
        </p:nvSpPr>
        <p:spPr/>
        <p:txBody>
          <a:bodyPr>
            <a:normAutofit/>
          </a:bodyPr>
          <a:lstStyle/>
          <a:p>
            <a:pPr marL="0" lvl="0" indent="0">
              <a:lnSpc>
                <a:spcPct val="115000"/>
              </a:lnSpc>
              <a:buNone/>
            </a:pPr>
            <a:r>
              <a:rPr lang="de-DE" sz="1200" b="1" dirty="0">
                <a:ea typeface="Calibri" panose="020F0502020204030204" pitchFamily="34" charset="0"/>
                <a:cs typeface="Times New Roman" panose="02020603050405020304" pitchFamily="18" charset="0"/>
              </a:rPr>
              <a:t>Donnerstags</a:t>
            </a:r>
            <a:r>
              <a:rPr lang="de-DE" sz="1200" dirty="0">
                <a:ea typeface="Calibri" panose="020F0502020204030204" pitchFamily="34" charset="0"/>
                <a:cs typeface="Times New Roman" panose="02020603050405020304" pitchFamily="18" charset="0"/>
              </a:rPr>
              <a:t> für die Jahrgangsstufen</a:t>
            </a:r>
            <a:r>
              <a:rPr lang="de-DE" sz="1200" b="1" dirty="0">
                <a:ea typeface="Calibri" panose="020F0502020204030204" pitchFamily="34" charset="0"/>
                <a:cs typeface="Times New Roman" panose="02020603050405020304" pitchFamily="18" charset="0"/>
              </a:rPr>
              <a:t> 5</a:t>
            </a:r>
            <a:r>
              <a:rPr lang="de-DE" sz="1200" dirty="0">
                <a:ea typeface="Calibri" panose="020F0502020204030204" pitchFamily="34" charset="0"/>
                <a:cs typeface="Times New Roman" panose="02020603050405020304" pitchFamily="18" charset="0"/>
              </a:rPr>
              <a:t> und </a:t>
            </a:r>
            <a:r>
              <a:rPr lang="de-DE" sz="1200" b="1" dirty="0">
                <a:ea typeface="Calibri" panose="020F0502020204030204" pitchFamily="34" charset="0"/>
                <a:cs typeface="Times New Roman" panose="02020603050405020304" pitchFamily="18" charset="0"/>
              </a:rPr>
              <a:t>6</a:t>
            </a:r>
          </a:p>
          <a:p>
            <a:pPr marL="0" lvl="0" indent="0">
              <a:lnSpc>
                <a:spcPct val="115000"/>
              </a:lnSpc>
              <a:buNone/>
            </a:pPr>
            <a:endParaRPr lang="de-DE" sz="1200" b="1" dirty="0">
              <a:ea typeface="Calibri" panose="020F0502020204030204" pitchFamily="34" charset="0"/>
              <a:cs typeface="Times New Roman" panose="02020603050405020304" pitchFamily="18" charset="0"/>
            </a:endParaRPr>
          </a:p>
          <a:p>
            <a:pPr marL="0" lvl="0" indent="0">
              <a:lnSpc>
                <a:spcPct val="115000"/>
              </a:lnSpc>
              <a:buNone/>
            </a:pPr>
            <a:endParaRPr lang="de-DE" sz="1200" b="1" dirty="0">
              <a:ea typeface="Calibri" panose="020F0502020204030204" pitchFamily="34" charset="0"/>
              <a:cs typeface="Times New Roman" panose="02020603050405020304" pitchFamily="18" charset="0"/>
            </a:endParaRPr>
          </a:p>
          <a:p>
            <a:pPr lvl="0">
              <a:lnSpc>
                <a:spcPct val="115000"/>
              </a:lnSpc>
              <a:buFontTx/>
              <a:buChar char="-"/>
            </a:pPr>
            <a:r>
              <a:rPr lang="de-DE" sz="1200" dirty="0">
                <a:ea typeface="Calibri" panose="020F0502020204030204" pitchFamily="34" charset="0"/>
                <a:cs typeface="Times New Roman" panose="02020603050405020304" pitchFamily="18" charset="0"/>
              </a:rPr>
              <a:t>entweder die </a:t>
            </a:r>
            <a:r>
              <a:rPr lang="de-DE" sz="1200" dirty="0" err="1">
                <a:ea typeface="Calibri" panose="020F0502020204030204" pitchFamily="34" charset="0"/>
                <a:cs typeface="Times New Roman" panose="02020603050405020304" pitchFamily="18" charset="0"/>
              </a:rPr>
              <a:t>Schüler:innen</a:t>
            </a:r>
            <a:r>
              <a:rPr lang="de-DE" sz="1200" dirty="0">
                <a:ea typeface="Calibri" panose="020F0502020204030204" pitchFamily="34" charset="0"/>
                <a:cs typeface="Times New Roman" panose="02020603050405020304" pitchFamily="18" charset="0"/>
              </a:rPr>
              <a:t> weisen eine </a:t>
            </a:r>
            <a:r>
              <a:rPr lang="de-DE" sz="1200" b="1" dirty="0">
                <a:ea typeface="Calibri" panose="020F0502020204030204" pitchFamily="34" charset="0"/>
                <a:cs typeface="Times New Roman" panose="02020603050405020304" pitchFamily="18" charset="0"/>
              </a:rPr>
              <a:t>aktive Mitgliedschaft </a:t>
            </a:r>
            <a:r>
              <a:rPr lang="de-DE" sz="1200" dirty="0">
                <a:ea typeface="Calibri" panose="020F0502020204030204" pitchFamily="34" charset="0"/>
                <a:cs typeface="Times New Roman" panose="02020603050405020304" pitchFamily="18" charset="0"/>
              </a:rPr>
              <a:t>mit einem externen Kooperationspartner (Vereine, Kirche, Musikschule etc.) nach und verbringen den Donnerstag Nachmittag </a:t>
            </a:r>
            <a:r>
              <a:rPr lang="de-DE" sz="1200" b="1" dirty="0">
                <a:ea typeface="Calibri" panose="020F0502020204030204" pitchFamily="34" charset="0"/>
                <a:cs typeface="Times New Roman" panose="02020603050405020304" pitchFamily="18" charset="0"/>
              </a:rPr>
              <a:t>nicht </a:t>
            </a:r>
            <a:r>
              <a:rPr lang="de-DE" sz="1200" dirty="0">
                <a:ea typeface="Calibri" panose="020F0502020204030204" pitchFamily="34" charset="0"/>
                <a:cs typeface="Times New Roman" panose="02020603050405020304" pitchFamily="18" charset="0"/>
              </a:rPr>
              <a:t>in der Schule </a:t>
            </a:r>
            <a:br>
              <a:rPr lang="de-DE" sz="1200" dirty="0">
                <a:ea typeface="Calibri" panose="020F0502020204030204" pitchFamily="34" charset="0"/>
                <a:cs typeface="Times New Roman" panose="02020603050405020304" pitchFamily="18" charset="0"/>
              </a:rPr>
            </a:br>
            <a:r>
              <a:rPr lang="de-DE" sz="1200" dirty="0">
                <a:ea typeface="Calibri" panose="020F0502020204030204" pitchFamily="34" charset="0"/>
                <a:cs typeface="Times New Roman" panose="02020603050405020304" pitchFamily="18" charset="0"/>
              </a:rPr>
              <a:t>oder sie nehmen an einer </a:t>
            </a:r>
            <a:r>
              <a:rPr lang="de-DE" sz="1200" b="1" dirty="0">
                <a:ea typeface="Calibri" panose="020F0502020204030204" pitchFamily="34" charset="0"/>
                <a:cs typeface="Times New Roman" panose="02020603050405020304" pitchFamily="18" charset="0"/>
              </a:rPr>
              <a:t>schulinternen AG </a:t>
            </a:r>
            <a:r>
              <a:rPr lang="de-DE" sz="1200" dirty="0">
                <a:ea typeface="Calibri" panose="020F0502020204030204" pitchFamily="34" charset="0"/>
                <a:cs typeface="Times New Roman" panose="02020603050405020304" pitchFamily="18" charset="0"/>
              </a:rPr>
              <a:t>teil</a:t>
            </a:r>
          </a:p>
          <a:p>
            <a:pPr marL="0" lvl="0" indent="0">
              <a:lnSpc>
                <a:spcPct val="115000"/>
              </a:lnSpc>
              <a:buNone/>
            </a:pPr>
            <a:endParaRPr lang="de-DE" sz="1200" dirty="0">
              <a:ea typeface="Calibri" panose="020F0502020204030204" pitchFamily="34" charset="0"/>
              <a:cs typeface="Times New Roman" panose="02020603050405020304" pitchFamily="18" charset="0"/>
            </a:endParaRPr>
          </a:p>
          <a:p>
            <a:pPr lvl="0">
              <a:lnSpc>
                <a:spcPct val="115000"/>
              </a:lnSpc>
              <a:buFontTx/>
              <a:buChar char="-"/>
            </a:pPr>
            <a:r>
              <a:rPr lang="de-DE" sz="1200" dirty="0">
                <a:ea typeface="Calibri" panose="020F0502020204030204" pitchFamily="34" charset="0"/>
                <a:cs typeface="Times New Roman" panose="02020603050405020304" pitchFamily="18" charset="0"/>
              </a:rPr>
              <a:t>Die Angebotsliste </a:t>
            </a:r>
            <a:r>
              <a:rPr lang="de-DE" sz="1200" b="1" dirty="0">
                <a:ea typeface="Calibri" panose="020F0502020204030204" pitchFamily="34" charset="0"/>
                <a:cs typeface="Times New Roman" panose="02020603050405020304" pitchFamily="18" charset="0"/>
              </a:rPr>
              <a:t>externer</a:t>
            </a:r>
            <a:r>
              <a:rPr lang="de-DE" sz="1200" dirty="0">
                <a:ea typeface="Calibri" panose="020F0502020204030204" pitchFamily="34" charset="0"/>
                <a:cs typeface="Times New Roman" panose="02020603050405020304" pitchFamily="18" charset="0"/>
              </a:rPr>
              <a:t> Kooperationspartner befindet sich auf der Schulhomepage</a:t>
            </a:r>
          </a:p>
          <a:p>
            <a:pPr marL="800100" lvl="1" indent="-342900">
              <a:lnSpc>
                <a:spcPct val="115000"/>
              </a:lnSpc>
              <a:spcAft>
                <a:spcPts val="1000"/>
              </a:spcAft>
              <a:buFont typeface="Wingdings" panose="05000000000000000000" pitchFamily="2" charset="2"/>
              <a:buChar char=""/>
            </a:pPr>
            <a:endParaRPr lang="de-DE" sz="1200" dirty="0">
              <a:ea typeface="Calibri" panose="020F0502020204030204" pitchFamily="34" charset="0"/>
              <a:cs typeface="Times New Roman" panose="02020603050405020304" pitchFamily="18" charset="0"/>
            </a:endParaRPr>
          </a:p>
        </p:txBody>
      </p:sp>
      <p:sp>
        <p:nvSpPr>
          <p:cNvPr id="4" name="Footer Placeholder 4">
            <a:extLst>
              <a:ext uri="{FF2B5EF4-FFF2-40B4-BE49-F238E27FC236}">
                <a16:creationId xmlns:a16="http://schemas.microsoft.com/office/drawing/2014/main" id="{761B7AD6-E4A3-A340-AEB9-0E32E95919F8}"/>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a:t>
            </a:r>
            <a:r>
              <a:rPr lang="de-DE" b="1" dirty="0"/>
              <a:t>Schulalltag</a:t>
            </a:r>
            <a:r>
              <a:rPr lang="de-DE" dirty="0"/>
              <a:t>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Tree>
    <p:extLst>
      <p:ext uri="{BB962C8B-B14F-4D97-AF65-F5344CB8AC3E}">
        <p14:creationId xmlns:p14="http://schemas.microsoft.com/office/powerpoint/2010/main" val="1262302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0D39D4-1FBF-5849-A7B8-22FCE2FA0354}"/>
              </a:ext>
            </a:extLst>
          </p:cNvPr>
          <p:cNvSpPr>
            <a:spLocks noGrp="1"/>
          </p:cNvSpPr>
          <p:nvPr>
            <p:ph type="title"/>
          </p:nvPr>
        </p:nvSpPr>
        <p:spPr/>
        <p:txBody>
          <a:bodyPr/>
          <a:lstStyle/>
          <a:p>
            <a:r>
              <a:rPr lang="de-DE" dirty="0"/>
              <a:t>Sport an der Sekundarschule</a:t>
            </a:r>
          </a:p>
        </p:txBody>
      </p:sp>
      <p:sp>
        <p:nvSpPr>
          <p:cNvPr id="3" name="Inhaltsplatzhalter 2">
            <a:extLst>
              <a:ext uri="{FF2B5EF4-FFF2-40B4-BE49-F238E27FC236}">
                <a16:creationId xmlns:a16="http://schemas.microsoft.com/office/drawing/2014/main" id="{BA4A9DE4-D915-6D46-9329-A4426B146BE2}"/>
              </a:ext>
            </a:extLst>
          </p:cNvPr>
          <p:cNvSpPr>
            <a:spLocks noGrp="1"/>
          </p:cNvSpPr>
          <p:nvPr>
            <p:ph idx="1"/>
          </p:nvPr>
        </p:nvSpPr>
        <p:spPr/>
        <p:txBody>
          <a:bodyPr>
            <a:normAutofit/>
          </a:bodyPr>
          <a:lstStyle/>
          <a:p>
            <a:pPr marL="0" indent="0" fontAlgn="t">
              <a:buNone/>
            </a:pPr>
            <a:r>
              <a:rPr lang="de-DE" sz="1200" dirty="0"/>
              <a:t>…neben dem Sport- und Schwimmunterricht eine kleine Auswahl der besonderen sportlichen Events in unterschiedlichen Jahrgängen….z.B.</a:t>
            </a:r>
          </a:p>
          <a:p>
            <a:pPr marL="0" indent="0" fontAlgn="t">
              <a:buNone/>
            </a:pPr>
            <a:r>
              <a:rPr lang="de-DE" sz="1200" b="1" dirty="0"/>
              <a:t>Bundesjugendspiele </a:t>
            </a:r>
            <a:endParaRPr lang="de-DE" sz="1200" dirty="0"/>
          </a:p>
          <a:p>
            <a:pPr marL="0" indent="0" fontAlgn="t">
              <a:buNone/>
            </a:pPr>
            <a:r>
              <a:rPr lang="de-DE" sz="1200" b="1" dirty="0"/>
              <a:t>Schwimm- und Sporttag </a:t>
            </a:r>
            <a:endParaRPr lang="de-DE" sz="1200" dirty="0"/>
          </a:p>
          <a:p>
            <a:pPr marL="0" indent="0" fontAlgn="t">
              <a:buNone/>
            </a:pPr>
            <a:r>
              <a:rPr lang="de-DE" sz="1200" b="1" dirty="0"/>
              <a:t>Basketball Turnier </a:t>
            </a:r>
            <a:endParaRPr lang="de-DE" sz="1200" dirty="0"/>
          </a:p>
          <a:p>
            <a:pPr marL="0" indent="0" fontAlgn="t">
              <a:buNone/>
            </a:pPr>
            <a:r>
              <a:rPr lang="de-DE" sz="1200" b="1" dirty="0"/>
              <a:t>Fußball oder </a:t>
            </a:r>
            <a:r>
              <a:rPr lang="de-DE" sz="1200" b="1" dirty="0" err="1"/>
              <a:t>Dodgeball</a:t>
            </a:r>
            <a:r>
              <a:rPr lang="de-DE" sz="1200" b="1" dirty="0"/>
              <a:t> Turnier </a:t>
            </a:r>
            <a:endParaRPr lang="de-DE" sz="1200" dirty="0"/>
          </a:p>
          <a:p>
            <a:pPr marL="0" indent="0" fontAlgn="t">
              <a:buNone/>
            </a:pPr>
            <a:r>
              <a:rPr lang="de-DE" sz="1200" b="1" dirty="0"/>
              <a:t>Sponsorenlauf </a:t>
            </a:r>
            <a:br>
              <a:rPr lang="de-DE" sz="1200" dirty="0"/>
            </a:br>
            <a:endParaRPr lang="de-DE" sz="1200" dirty="0"/>
          </a:p>
          <a:p>
            <a:pPr marL="0" indent="0" fontAlgn="t">
              <a:buNone/>
            </a:pPr>
            <a:endParaRPr lang="de-DE" sz="1200" dirty="0"/>
          </a:p>
          <a:p>
            <a:endParaRPr lang="de-DE" dirty="0"/>
          </a:p>
        </p:txBody>
      </p:sp>
      <p:sp>
        <p:nvSpPr>
          <p:cNvPr id="5" name="Footer Placeholder 4">
            <a:extLst>
              <a:ext uri="{FF2B5EF4-FFF2-40B4-BE49-F238E27FC236}">
                <a16:creationId xmlns:a16="http://schemas.microsoft.com/office/drawing/2014/main" id="{DEC9E91F-0B6A-D14E-9C87-1131DDD8C5E0}"/>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a:t>
            </a:r>
            <a:r>
              <a:rPr lang="de-DE" b="1" dirty="0"/>
              <a:t>Schulalltag</a:t>
            </a:r>
            <a:r>
              <a:rPr lang="de-DE" dirty="0"/>
              <a:t>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pic>
        <p:nvPicPr>
          <p:cNvPr id="7" name="Grafik 6">
            <a:extLst>
              <a:ext uri="{FF2B5EF4-FFF2-40B4-BE49-F238E27FC236}">
                <a16:creationId xmlns:a16="http://schemas.microsoft.com/office/drawing/2014/main" id="{DED46CC8-2101-354D-AB74-988CFC3EFC87}"/>
              </a:ext>
            </a:extLst>
          </p:cNvPr>
          <p:cNvPicPr>
            <a:picLocks noChangeAspect="1"/>
          </p:cNvPicPr>
          <p:nvPr/>
        </p:nvPicPr>
        <p:blipFill rotWithShape="1">
          <a:blip r:embed="rId2"/>
          <a:srcRect t="13449" b="-1"/>
          <a:stretch/>
        </p:blipFill>
        <p:spPr>
          <a:xfrm>
            <a:off x="0" y="3074275"/>
            <a:ext cx="9144000" cy="1648804"/>
          </a:xfrm>
          <a:prstGeom prst="rect">
            <a:avLst/>
          </a:prstGeom>
        </p:spPr>
      </p:pic>
    </p:spTree>
    <p:extLst>
      <p:ext uri="{BB962C8B-B14F-4D97-AF65-F5344CB8AC3E}">
        <p14:creationId xmlns:p14="http://schemas.microsoft.com/office/powerpoint/2010/main" val="63001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BF3582-D1B7-8C46-81DE-A26CE0DFF404}"/>
              </a:ext>
            </a:extLst>
          </p:cNvPr>
          <p:cNvSpPr>
            <a:spLocks noGrp="1"/>
          </p:cNvSpPr>
          <p:nvPr>
            <p:ph type="title"/>
          </p:nvPr>
        </p:nvSpPr>
        <p:spPr/>
        <p:txBody>
          <a:bodyPr/>
          <a:lstStyle/>
          <a:p>
            <a:r>
              <a:rPr lang="de-DE" dirty="0"/>
              <a:t>… und sonst?</a:t>
            </a:r>
          </a:p>
        </p:txBody>
      </p:sp>
      <p:sp>
        <p:nvSpPr>
          <p:cNvPr id="3" name="Inhaltsplatzhalter 2">
            <a:extLst>
              <a:ext uri="{FF2B5EF4-FFF2-40B4-BE49-F238E27FC236}">
                <a16:creationId xmlns:a16="http://schemas.microsoft.com/office/drawing/2014/main" id="{FA3ADBAA-73EA-4542-B062-5AB53CE1E155}"/>
              </a:ext>
            </a:extLst>
          </p:cNvPr>
          <p:cNvSpPr>
            <a:spLocks noGrp="1"/>
          </p:cNvSpPr>
          <p:nvPr>
            <p:ph idx="1"/>
          </p:nvPr>
        </p:nvSpPr>
        <p:spPr>
          <a:xfrm>
            <a:off x="628650" y="1224643"/>
            <a:ext cx="5641521" cy="3408079"/>
          </a:xfrm>
        </p:spPr>
        <p:txBody>
          <a:bodyPr>
            <a:normAutofit/>
          </a:bodyPr>
          <a:lstStyle/>
          <a:p>
            <a:pPr marL="0" indent="0">
              <a:lnSpc>
                <a:spcPct val="100000"/>
              </a:lnSpc>
              <a:buNone/>
            </a:pPr>
            <a:r>
              <a:rPr lang="de-DE" sz="1200" b="1" dirty="0"/>
              <a:t>SCHULSOZIALARBEIT</a:t>
            </a:r>
            <a:r>
              <a:rPr lang="de-DE" sz="1200" dirty="0"/>
              <a:t> „Eltern STÄRKEN“</a:t>
            </a:r>
          </a:p>
          <a:p>
            <a:pPr>
              <a:lnSpc>
                <a:spcPct val="100000"/>
              </a:lnSpc>
            </a:pPr>
            <a:endParaRPr lang="de-DE" sz="1200" dirty="0"/>
          </a:p>
          <a:p>
            <a:pPr marL="0" indent="0">
              <a:lnSpc>
                <a:spcPct val="100000"/>
              </a:lnSpc>
              <a:buNone/>
            </a:pPr>
            <a:r>
              <a:rPr lang="de-DE" sz="1100" dirty="0"/>
              <a:t>Elternsein kann manchmal auch eine echte Herausforderung sein, gerade, </a:t>
            </a:r>
            <a:br>
              <a:rPr lang="de-DE" sz="1100" dirty="0"/>
            </a:br>
            <a:r>
              <a:rPr lang="de-DE" sz="1100" dirty="0"/>
              <a:t>wenn die eigenen Kinder in der Pubertät sind. </a:t>
            </a:r>
            <a:br>
              <a:rPr lang="de-DE" sz="1100" dirty="0"/>
            </a:br>
            <a:br>
              <a:rPr lang="de-DE" sz="1100" dirty="0"/>
            </a:br>
            <a:r>
              <a:rPr lang="de-DE" sz="1100" dirty="0"/>
              <a:t>An der Sekundarschule </a:t>
            </a:r>
            <a:r>
              <a:rPr lang="de-DE" sz="1100" dirty="0" err="1"/>
              <a:t>Nümbrecht</a:t>
            </a:r>
            <a:r>
              <a:rPr lang="de-DE" sz="1100" dirty="0"/>
              <a:t> Ruppichteroth finden regelmäßig </a:t>
            </a:r>
            <a:r>
              <a:rPr lang="de-DE" sz="1100" b="1" dirty="0"/>
              <a:t>offene Elternabende</a:t>
            </a:r>
            <a:r>
              <a:rPr lang="de-DE" sz="1100" dirty="0"/>
              <a:t> (vor Ort oder digital) zu interessanten Themen rund um die Pubertät und Erziehungsfragen statt. </a:t>
            </a:r>
          </a:p>
          <a:p>
            <a:pPr marL="0" indent="0">
              <a:lnSpc>
                <a:spcPct val="100000"/>
              </a:lnSpc>
              <a:buNone/>
            </a:pPr>
            <a:r>
              <a:rPr lang="de-DE" sz="1100" dirty="0"/>
              <a:t>Die Elternabendreihe heißt „Eltern STÄRKEN“ und wird von unserer Schulsozialpädagogin, Frau Grimm-Thau, organisiert. Nach einem Vortrag, z.B. </a:t>
            </a:r>
            <a:br>
              <a:rPr lang="de-DE" sz="1100" dirty="0"/>
            </a:br>
            <a:r>
              <a:rPr lang="de-DE" sz="1100" dirty="0"/>
              <a:t>über den sicheren und fairen Umgang in den sozialen Netzwerken, notwendige Grenzsetzungen in der Erziehung oder erfolgreiches und effektives Lernen, ist </a:t>
            </a:r>
            <a:br>
              <a:rPr lang="de-DE" sz="1100" dirty="0"/>
            </a:br>
            <a:r>
              <a:rPr lang="de-DE" sz="1100" dirty="0"/>
              <a:t>Raum für eine offene Diskussion und ein Austausch untereinander. </a:t>
            </a:r>
            <a:br>
              <a:rPr lang="de-DE" sz="1100" dirty="0"/>
            </a:br>
            <a:br>
              <a:rPr lang="de-DE" sz="1100" dirty="0"/>
            </a:br>
            <a:r>
              <a:rPr lang="de-DE" sz="1100" dirty="0"/>
              <a:t> </a:t>
            </a:r>
            <a:endParaRPr lang="de-DE" sz="1200" dirty="0"/>
          </a:p>
        </p:txBody>
      </p:sp>
      <p:sp>
        <p:nvSpPr>
          <p:cNvPr id="4" name="Footer Placeholder 4">
            <a:extLst>
              <a:ext uri="{FF2B5EF4-FFF2-40B4-BE49-F238E27FC236}">
                <a16:creationId xmlns:a16="http://schemas.microsoft.com/office/drawing/2014/main" id="{A0ECD9C1-7572-1A4D-B758-6269A78E655F}"/>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a:t>
            </a:r>
            <a:r>
              <a:rPr lang="de-DE" b="1" dirty="0"/>
              <a:t>Schulalltag</a:t>
            </a:r>
            <a:r>
              <a:rPr lang="de-DE" dirty="0"/>
              <a:t>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pic>
        <p:nvPicPr>
          <p:cNvPr id="5" name="Grafik 4">
            <a:extLst>
              <a:ext uri="{FF2B5EF4-FFF2-40B4-BE49-F238E27FC236}">
                <a16:creationId xmlns:a16="http://schemas.microsoft.com/office/drawing/2014/main" id="{0A2177AC-0682-1F49-9C5B-1A996446C7A3}"/>
              </a:ext>
            </a:extLst>
          </p:cNvPr>
          <p:cNvPicPr>
            <a:picLocks noChangeAspect="1"/>
          </p:cNvPicPr>
          <p:nvPr/>
        </p:nvPicPr>
        <p:blipFill rotWithShape="1">
          <a:blip r:embed="rId2"/>
          <a:srcRect t="11839" b="8574"/>
          <a:stretch/>
        </p:blipFill>
        <p:spPr>
          <a:xfrm>
            <a:off x="6657475" y="1463899"/>
            <a:ext cx="2486526" cy="2794715"/>
          </a:xfrm>
          <a:prstGeom prst="rect">
            <a:avLst/>
          </a:prstGeom>
        </p:spPr>
      </p:pic>
    </p:spTree>
    <p:extLst>
      <p:ext uri="{BB962C8B-B14F-4D97-AF65-F5344CB8AC3E}">
        <p14:creationId xmlns:p14="http://schemas.microsoft.com/office/powerpoint/2010/main" val="2383498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F911F-BE27-174A-8B06-A07A57CDF99F}"/>
              </a:ext>
            </a:extLst>
          </p:cNvPr>
          <p:cNvSpPr>
            <a:spLocks noGrp="1"/>
          </p:cNvSpPr>
          <p:nvPr>
            <p:ph type="title"/>
          </p:nvPr>
        </p:nvSpPr>
        <p:spPr/>
        <p:txBody>
          <a:bodyPr/>
          <a:lstStyle/>
          <a:p>
            <a:r>
              <a:rPr lang="de-DE" dirty="0"/>
              <a:t>Abschlüsse</a:t>
            </a:r>
          </a:p>
        </p:txBody>
      </p:sp>
      <p:sp>
        <p:nvSpPr>
          <p:cNvPr id="3" name="Inhaltsplatzhalter 2">
            <a:extLst>
              <a:ext uri="{FF2B5EF4-FFF2-40B4-BE49-F238E27FC236}">
                <a16:creationId xmlns:a16="http://schemas.microsoft.com/office/drawing/2014/main" id="{C4F7897E-8E94-CE41-8309-514FD32F1A0E}"/>
              </a:ext>
            </a:extLst>
          </p:cNvPr>
          <p:cNvSpPr>
            <a:spLocks noGrp="1"/>
          </p:cNvSpPr>
          <p:nvPr>
            <p:ph idx="1"/>
          </p:nvPr>
        </p:nvSpPr>
        <p:spPr>
          <a:xfrm>
            <a:off x="628649" y="1224643"/>
            <a:ext cx="2739477" cy="3408079"/>
          </a:xfrm>
        </p:spPr>
        <p:txBody>
          <a:bodyPr>
            <a:normAutofit/>
          </a:bodyPr>
          <a:lstStyle/>
          <a:p>
            <a:pPr marL="0" indent="0">
              <a:buNone/>
            </a:pPr>
            <a:r>
              <a:rPr lang="de-DE" sz="1200" dirty="0"/>
              <a:t>An der Sekundarschule sind </a:t>
            </a:r>
            <a:br>
              <a:rPr lang="de-DE" sz="1200" dirty="0"/>
            </a:br>
            <a:r>
              <a:rPr lang="de-DE" sz="1200" b="1" dirty="0"/>
              <a:t>alle Schulabschlüsse </a:t>
            </a:r>
            <a:r>
              <a:rPr lang="de-DE" sz="1200" dirty="0"/>
              <a:t>der </a:t>
            </a:r>
            <a:br>
              <a:rPr lang="de-DE" sz="1200" dirty="0"/>
            </a:br>
            <a:r>
              <a:rPr lang="de-DE" sz="1200" dirty="0"/>
              <a:t>Sekundarstufe 1 zu erreichen!</a:t>
            </a:r>
          </a:p>
          <a:p>
            <a:pPr marL="0" indent="0">
              <a:buNone/>
            </a:pPr>
            <a:r>
              <a:rPr lang="de-DE" sz="1200" dirty="0"/>
              <a:t>Alle Kinder, die den „Realschulabschluss mit Qualifikation“ erlangen, haben die </a:t>
            </a:r>
            <a:r>
              <a:rPr lang="de-DE" sz="1200" b="1" dirty="0"/>
              <a:t>Garantie</a:t>
            </a:r>
            <a:r>
              <a:rPr lang="de-DE" sz="1200" dirty="0"/>
              <a:t> für einen Platz in einer gymnasialen Oberstufe – </a:t>
            </a:r>
            <a:br>
              <a:rPr lang="de-DE" sz="1200" dirty="0"/>
            </a:br>
            <a:r>
              <a:rPr lang="de-DE" sz="1200" dirty="0"/>
              <a:t>wir beraten individuell und helfen </a:t>
            </a:r>
            <a:br>
              <a:rPr lang="de-DE" sz="1200" dirty="0"/>
            </a:br>
            <a:r>
              <a:rPr lang="de-DE" sz="1200" dirty="0"/>
              <a:t>bei der Auswahl der passenden Oberstufe an einem Gymnasium, einer Gesamtschule oder einem Berufskolleg….</a:t>
            </a:r>
          </a:p>
          <a:p>
            <a:endParaRPr lang="de-DE" sz="1200" dirty="0"/>
          </a:p>
        </p:txBody>
      </p:sp>
      <p:sp>
        <p:nvSpPr>
          <p:cNvPr id="4" name="Rechteck 3">
            <a:extLst>
              <a:ext uri="{FF2B5EF4-FFF2-40B4-BE49-F238E27FC236}">
                <a16:creationId xmlns:a16="http://schemas.microsoft.com/office/drawing/2014/main" id="{42962038-34B5-2F44-8826-BAE215F842F8}"/>
              </a:ext>
            </a:extLst>
          </p:cNvPr>
          <p:cNvSpPr/>
          <p:nvPr/>
        </p:nvSpPr>
        <p:spPr>
          <a:xfrm>
            <a:off x="3555452" y="2393266"/>
            <a:ext cx="615950" cy="14895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3200" b="1" dirty="0"/>
              <a:t>10</a:t>
            </a:r>
          </a:p>
        </p:txBody>
      </p:sp>
      <p:sp>
        <p:nvSpPr>
          <p:cNvPr id="5" name="Rechteck 4">
            <a:extLst>
              <a:ext uri="{FF2B5EF4-FFF2-40B4-BE49-F238E27FC236}">
                <a16:creationId xmlns:a16="http://schemas.microsoft.com/office/drawing/2014/main" id="{D4BD21E8-A547-A54A-B1E2-C36099EACAE2}"/>
              </a:ext>
            </a:extLst>
          </p:cNvPr>
          <p:cNvSpPr/>
          <p:nvPr/>
        </p:nvSpPr>
        <p:spPr>
          <a:xfrm>
            <a:off x="4352377" y="2393267"/>
            <a:ext cx="3857625" cy="14895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de-DE" sz="1200" b="1" dirty="0">
                <a:solidFill>
                  <a:schemeClr val="tx1">
                    <a:lumMod val="75000"/>
                    <a:lumOff val="25000"/>
                  </a:schemeClr>
                </a:solidFill>
              </a:rPr>
              <a:t>      MSAQ</a:t>
            </a:r>
          </a:p>
          <a:p>
            <a:pPr eaLnBrk="1" fontAlgn="auto" hangingPunct="1">
              <a:spcBef>
                <a:spcPts val="0"/>
              </a:spcBef>
              <a:spcAft>
                <a:spcPts val="600"/>
              </a:spcAft>
              <a:defRPr/>
            </a:pPr>
            <a:r>
              <a:rPr lang="de-DE" sz="1200" dirty="0">
                <a:solidFill>
                  <a:schemeClr val="tx1">
                    <a:lumMod val="75000"/>
                    <a:lumOff val="25000"/>
                  </a:schemeClr>
                </a:solidFill>
              </a:rPr>
              <a:t>Fachoberschulreife mit Qualifikation</a:t>
            </a:r>
          </a:p>
          <a:p>
            <a:pPr eaLnBrk="1" fontAlgn="auto" hangingPunct="1">
              <a:spcBef>
                <a:spcPts val="0"/>
              </a:spcBef>
              <a:spcAft>
                <a:spcPts val="0"/>
              </a:spcAft>
              <a:defRPr/>
            </a:pPr>
            <a:r>
              <a:rPr lang="de-DE" sz="1200" b="1" dirty="0">
                <a:solidFill>
                  <a:schemeClr val="tx1">
                    <a:lumMod val="75000"/>
                    <a:lumOff val="25000"/>
                  </a:schemeClr>
                </a:solidFill>
              </a:rPr>
              <a:t>      MSA</a:t>
            </a:r>
          </a:p>
          <a:p>
            <a:pPr eaLnBrk="1" fontAlgn="auto" hangingPunct="1">
              <a:spcBef>
                <a:spcPts val="0"/>
              </a:spcBef>
              <a:spcAft>
                <a:spcPts val="600"/>
              </a:spcAft>
              <a:defRPr/>
            </a:pPr>
            <a:r>
              <a:rPr lang="de-DE" sz="1200" dirty="0">
                <a:solidFill>
                  <a:schemeClr val="tx1">
                    <a:lumMod val="75000"/>
                    <a:lumOff val="25000"/>
                  </a:schemeClr>
                </a:solidFill>
              </a:rPr>
              <a:t>Fachoberschulreife ohne Qualifikation</a:t>
            </a:r>
          </a:p>
          <a:p>
            <a:pPr eaLnBrk="1" fontAlgn="auto" hangingPunct="1">
              <a:spcBef>
                <a:spcPts val="0"/>
              </a:spcBef>
              <a:spcAft>
                <a:spcPts val="0"/>
              </a:spcAft>
              <a:defRPr/>
            </a:pPr>
            <a:r>
              <a:rPr lang="de-DE" sz="1200" b="1" dirty="0">
                <a:solidFill>
                  <a:schemeClr val="tx1">
                    <a:lumMod val="75000"/>
                    <a:lumOff val="25000"/>
                  </a:schemeClr>
                </a:solidFill>
              </a:rPr>
              <a:t>      EESA</a:t>
            </a:r>
          </a:p>
          <a:p>
            <a:pPr eaLnBrk="1" fontAlgn="auto" hangingPunct="1">
              <a:spcBef>
                <a:spcPts val="0"/>
              </a:spcBef>
              <a:spcAft>
                <a:spcPts val="600"/>
              </a:spcAft>
              <a:defRPr/>
            </a:pPr>
            <a:r>
              <a:rPr lang="de-DE" sz="1200" dirty="0">
                <a:solidFill>
                  <a:schemeClr val="tx1">
                    <a:lumMod val="75000"/>
                    <a:lumOff val="25000"/>
                  </a:schemeClr>
                </a:solidFill>
              </a:rPr>
              <a:t>Hauptschulabschluss nach Klasse 10</a:t>
            </a:r>
          </a:p>
        </p:txBody>
      </p:sp>
      <p:sp>
        <p:nvSpPr>
          <p:cNvPr id="6" name="Rechteck 5">
            <a:extLst>
              <a:ext uri="{FF2B5EF4-FFF2-40B4-BE49-F238E27FC236}">
                <a16:creationId xmlns:a16="http://schemas.microsoft.com/office/drawing/2014/main" id="{33EE8E2A-D38C-954D-ACFD-4FD02491ADB0}"/>
              </a:ext>
            </a:extLst>
          </p:cNvPr>
          <p:cNvSpPr/>
          <p:nvPr/>
        </p:nvSpPr>
        <p:spPr>
          <a:xfrm>
            <a:off x="3549102" y="4004628"/>
            <a:ext cx="617538" cy="594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3200" b="1" dirty="0"/>
              <a:t>9</a:t>
            </a:r>
          </a:p>
        </p:txBody>
      </p:sp>
      <p:sp>
        <p:nvSpPr>
          <p:cNvPr id="7" name="Rechteck 6">
            <a:extLst>
              <a:ext uri="{FF2B5EF4-FFF2-40B4-BE49-F238E27FC236}">
                <a16:creationId xmlns:a16="http://schemas.microsoft.com/office/drawing/2014/main" id="{B8F6F2C3-57FD-5342-992F-1EF978A9612D}"/>
              </a:ext>
            </a:extLst>
          </p:cNvPr>
          <p:cNvSpPr/>
          <p:nvPr/>
        </p:nvSpPr>
        <p:spPr>
          <a:xfrm>
            <a:off x="4347615" y="4004628"/>
            <a:ext cx="3856037" cy="59432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de-DE" sz="1200" b="1" dirty="0">
                <a:solidFill>
                  <a:schemeClr val="tx1">
                    <a:lumMod val="75000"/>
                    <a:lumOff val="25000"/>
                  </a:schemeClr>
                </a:solidFill>
              </a:rPr>
              <a:t>      ESA</a:t>
            </a:r>
          </a:p>
          <a:p>
            <a:pPr eaLnBrk="1" fontAlgn="auto" hangingPunct="1">
              <a:spcBef>
                <a:spcPts val="0"/>
              </a:spcBef>
              <a:spcAft>
                <a:spcPts val="0"/>
              </a:spcAft>
              <a:defRPr/>
            </a:pPr>
            <a:r>
              <a:rPr lang="de-DE" sz="1200" dirty="0">
                <a:solidFill>
                  <a:schemeClr val="tx1">
                    <a:lumMod val="75000"/>
                    <a:lumOff val="25000"/>
                  </a:schemeClr>
                </a:solidFill>
              </a:rPr>
              <a:t>Hauptschulabschluss nach Klasse 9</a:t>
            </a:r>
          </a:p>
        </p:txBody>
      </p:sp>
      <p:sp>
        <p:nvSpPr>
          <p:cNvPr id="8" name="Rechteck 7">
            <a:extLst>
              <a:ext uri="{FF2B5EF4-FFF2-40B4-BE49-F238E27FC236}">
                <a16:creationId xmlns:a16="http://schemas.microsoft.com/office/drawing/2014/main" id="{2C58231C-4101-7743-81B9-BB716065DEC4}"/>
              </a:ext>
            </a:extLst>
          </p:cNvPr>
          <p:cNvSpPr/>
          <p:nvPr/>
        </p:nvSpPr>
        <p:spPr>
          <a:xfrm>
            <a:off x="3555452" y="1025941"/>
            <a:ext cx="5135336" cy="122794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96000" eaLnBrk="1" fontAlgn="auto" hangingPunct="1">
              <a:spcBef>
                <a:spcPts val="0"/>
              </a:spcBef>
              <a:spcAft>
                <a:spcPts val="0"/>
              </a:spcAft>
              <a:defRPr/>
            </a:pPr>
            <a:r>
              <a:rPr lang="de-DE" sz="1200" dirty="0">
                <a:solidFill>
                  <a:schemeClr val="tx1">
                    <a:lumMod val="85000"/>
                    <a:lumOff val="15000"/>
                  </a:schemeClr>
                </a:solidFill>
              </a:rPr>
              <a:t>berufliche Ausbildung</a:t>
            </a:r>
          </a:p>
          <a:p>
            <a:pPr marL="396000" eaLnBrk="1" fontAlgn="auto" hangingPunct="1">
              <a:spcBef>
                <a:spcPts val="0"/>
              </a:spcBef>
              <a:spcAft>
                <a:spcPts val="0"/>
              </a:spcAft>
              <a:defRPr/>
            </a:pPr>
            <a:r>
              <a:rPr lang="de-DE" sz="1200" dirty="0">
                <a:solidFill>
                  <a:schemeClr val="tx1">
                    <a:lumMod val="85000"/>
                    <a:lumOff val="15000"/>
                  </a:schemeClr>
                </a:solidFill>
              </a:rPr>
              <a:t>beruflicher Bildungsgang des Berufskollegs  </a:t>
            </a:r>
          </a:p>
          <a:p>
            <a:pPr marL="396000" eaLnBrk="1" fontAlgn="auto" hangingPunct="1">
              <a:spcBef>
                <a:spcPts val="0"/>
              </a:spcBef>
              <a:spcAft>
                <a:spcPts val="0"/>
              </a:spcAft>
              <a:defRPr/>
            </a:pPr>
            <a:r>
              <a:rPr lang="de-DE" sz="1200" dirty="0">
                <a:solidFill>
                  <a:schemeClr val="tx1">
                    <a:lumMod val="85000"/>
                    <a:lumOff val="15000"/>
                  </a:schemeClr>
                </a:solidFill>
              </a:rPr>
              <a:t>Einführungsphase der Oberstufe im Homburgischen Gymnasium, um in drei weiteren Schuljahren das Abitur zu erreichen – </a:t>
            </a:r>
            <a:r>
              <a:rPr lang="de-DE" sz="1200" b="1" dirty="0">
                <a:solidFill>
                  <a:schemeClr val="tx1">
                    <a:lumMod val="85000"/>
                    <a:lumOff val="15000"/>
                  </a:schemeClr>
                </a:solidFill>
              </a:rPr>
              <a:t>der G9-Weg zum Abitur</a:t>
            </a:r>
            <a:r>
              <a:rPr lang="de-DE" sz="1200" dirty="0">
                <a:solidFill>
                  <a:schemeClr val="tx1">
                    <a:lumMod val="85000"/>
                    <a:lumOff val="15000"/>
                  </a:schemeClr>
                </a:solidFill>
              </a:rPr>
              <a:t>.</a:t>
            </a:r>
          </a:p>
        </p:txBody>
      </p:sp>
      <p:sp>
        <p:nvSpPr>
          <p:cNvPr id="9" name="Gleichschenkliges Dreieck 4">
            <a:extLst>
              <a:ext uri="{FF2B5EF4-FFF2-40B4-BE49-F238E27FC236}">
                <a16:creationId xmlns:a16="http://schemas.microsoft.com/office/drawing/2014/main" id="{A04F94EC-2E72-BA4B-9AB5-6611A5D7E604}"/>
              </a:ext>
            </a:extLst>
          </p:cNvPr>
          <p:cNvSpPr/>
          <p:nvPr/>
        </p:nvSpPr>
        <p:spPr>
          <a:xfrm>
            <a:off x="5684290" y="2106564"/>
            <a:ext cx="360000" cy="3600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0" name="Ellipse 5">
            <a:extLst>
              <a:ext uri="{FF2B5EF4-FFF2-40B4-BE49-F238E27FC236}">
                <a16:creationId xmlns:a16="http://schemas.microsoft.com/office/drawing/2014/main" id="{BADFBCDD-4918-9C49-AA13-49EB3ECF1EE7}"/>
              </a:ext>
            </a:extLst>
          </p:cNvPr>
          <p:cNvSpPr/>
          <p:nvPr/>
        </p:nvSpPr>
        <p:spPr>
          <a:xfrm>
            <a:off x="4473027" y="2524384"/>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1" name="Ellipse 40">
            <a:extLst>
              <a:ext uri="{FF2B5EF4-FFF2-40B4-BE49-F238E27FC236}">
                <a16:creationId xmlns:a16="http://schemas.microsoft.com/office/drawing/2014/main" id="{2CF9E71D-2DB0-A14C-B3A5-E1615F072A10}"/>
              </a:ext>
            </a:extLst>
          </p:cNvPr>
          <p:cNvSpPr/>
          <p:nvPr/>
        </p:nvSpPr>
        <p:spPr>
          <a:xfrm>
            <a:off x="4485727" y="299236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2" name="Ellipse 41">
            <a:extLst>
              <a:ext uri="{FF2B5EF4-FFF2-40B4-BE49-F238E27FC236}">
                <a16:creationId xmlns:a16="http://schemas.microsoft.com/office/drawing/2014/main" id="{1A32827C-7B7D-FC4C-8AFE-A8826021E9FB}"/>
              </a:ext>
            </a:extLst>
          </p:cNvPr>
          <p:cNvSpPr/>
          <p:nvPr/>
        </p:nvSpPr>
        <p:spPr>
          <a:xfrm>
            <a:off x="4485727" y="344055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3" name="Ellipse 42">
            <a:extLst>
              <a:ext uri="{FF2B5EF4-FFF2-40B4-BE49-F238E27FC236}">
                <a16:creationId xmlns:a16="http://schemas.microsoft.com/office/drawing/2014/main" id="{55A3536E-1678-9648-8619-9A6A79B1C50F}"/>
              </a:ext>
            </a:extLst>
          </p:cNvPr>
          <p:cNvSpPr/>
          <p:nvPr/>
        </p:nvSpPr>
        <p:spPr>
          <a:xfrm>
            <a:off x="4485727" y="415779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15" name="Footer Placeholder 4">
            <a:extLst>
              <a:ext uri="{FF2B5EF4-FFF2-40B4-BE49-F238E27FC236}">
                <a16:creationId xmlns:a16="http://schemas.microsoft.com/office/drawing/2014/main" id="{C30E0852-6A45-9B48-9B2C-4B9FABF113D2}"/>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b="1" dirty="0" err="1"/>
              <a:t>Abschlüsse</a:t>
            </a:r>
            <a:r>
              <a:rPr lang="de-DE" b="1" dirty="0"/>
              <a:t> &amp; </a:t>
            </a:r>
            <a:r>
              <a:rPr lang="de-DE" b="1" dirty="0" err="1"/>
              <a:t>Möglichkeiten</a:t>
            </a:r>
            <a:r>
              <a:rPr lang="de-DE" b="1" dirty="0"/>
              <a:t>     </a:t>
            </a:r>
            <a:r>
              <a:rPr lang="de-DE" dirty="0"/>
              <a:t>Gute </a:t>
            </a:r>
            <a:r>
              <a:rPr lang="de-DE" dirty="0" err="1"/>
              <a:t>Gründe</a:t>
            </a:r>
            <a:r>
              <a:rPr lang="de-DE" dirty="0"/>
              <a:t>     Anmeldung     Kontakt </a:t>
            </a:r>
          </a:p>
          <a:p>
            <a:endParaRPr lang="de-DE" dirty="0"/>
          </a:p>
        </p:txBody>
      </p:sp>
    </p:spTree>
    <p:extLst>
      <p:ext uri="{BB962C8B-B14F-4D97-AF65-F5344CB8AC3E}">
        <p14:creationId xmlns:p14="http://schemas.microsoft.com/office/powerpoint/2010/main" val="3022190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852EB-ECE7-C542-9F56-EB416B9B8103}"/>
              </a:ext>
            </a:extLst>
          </p:cNvPr>
          <p:cNvSpPr>
            <a:spLocks noGrp="1"/>
          </p:cNvSpPr>
          <p:nvPr>
            <p:ph type="title"/>
          </p:nvPr>
        </p:nvSpPr>
        <p:spPr/>
        <p:txBody>
          <a:bodyPr/>
          <a:lstStyle/>
          <a:p>
            <a:r>
              <a:rPr lang="de-DE" dirty="0"/>
              <a:t>Berufswahlorientierung</a:t>
            </a:r>
          </a:p>
        </p:txBody>
      </p:sp>
      <p:graphicFrame>
        <p:nvGraphicFramePr>
          <p:cNvPr id="5" name="Tabelle 6">
            <a:extLst>
              <a:ext uri="{FF2B5EF4-FFF2-40B4-BE49-F238E27FC236}">
                <a16:creationId xmlns:a16="http://schemas.microsoft.com/office/drawing/2014/main" id="{7D52D16C-95C9-1C43-A619-FA363FD1DD04}"/>
              </a:ext>
            </a:extLst>
          </p:cNvPr>
          <p:cNvGraphicFramePr>
            <a:graphicFrameLocks noGrp="1"/>
          </p:cNvGraphicFramePr>
          <p:nvPr>
            <p:extLst>
              <p:ext uri="{D42A27DB-BD31-4B8C-83A1-F6EECF244321}">
                <p14:modId xmlns:p14="http://schemas.microsoft.com/office/powerpoint/2010/main" val="1089963399"/>
              </p:ext>
            </p:extLst>
          </p:nvPr>
        </p:nvGraphicFramePr>
        <p:xfrm>
          <a:off x="2448373" y="1110500"/>
          <a:ext cx="6066977" cy="3475920"/>
        </p:xfrm>
        <a:graphic>
          <a:graphicData uri="http://schemas.openxmlformats.org/drawingml/2006/table">
            <a:tbl>
              <a:tblPr firstRow="1" bandRow="1">
                <a:tableStyleId>{5C22544A-7EE6-4342-B048-85BDC9FD1C3A}</a:tableStyleId>
              </a:tblPr>
              <a:tblGrid>
                <a:gridCol w="1053783">
                  <a:extLst>
                    <a:ext uri="{9D8B030D-6E8A-4147-A177-3AD203B41FA5}">
                      <a16:colId xmlns:a16="http://schemas.microsoft.com/office/drawing/2014/main" val="2975729193"/>
                    </a:ext>
                  </a:extLst>
                </a:gridCol>
                <a:gridCol w="5013194">
                  <a:extLst>
                    <a:ext uri="{9D8B030D-6E8A-4147-A177-3AD203B41FA5}">
                      <a16:colId xmlns:a16="http://schemas.microsoft.com/office/drawing/2014/main" val="526554375"/>
                    </a:ext>
                  </a:extLst>
                </a:gridCol>
              </a:tblGrid>
              <a:tr h="261178">
                <a:tc>
                  <a:txBody>
                    <a:bodyPr/>
                    <a:lstStyle/>
                    <a:p>
                      <a:r>
                        <a:rPr lang="de-DE" sz="1200" dirty="0"/>
                        <a:t>Jahrgang</a:t>
                      </a:r>
                    </a:p>
                  </a:txBody>
                  <a:tcPr/>
                </a:tc>
                <a:tc>
                  <a:txBody>
                    <a:bodyPr/>
                    <a:lstStyle/>
                    <a:p>
                      <a:r>
                        <a:rPr lang="de-DE" sz="1200" dirty="0"/>
                        <a:t>Bausteine</a:t>
                      </a:r>
                    </a:p>
                  </a:txBody>
                  <a:tcPr/>
                </a:tc>
                <a:extLst>
                  <a:ext uri="{0D108BD9-81ED-4DB2-BD59-A6C34878D82A}">
                    <a16:rowId xmlns:a16="http://schemas.microsoft.com/office/drawing/2014/main" val="4253350115"/>
                  </a:ext>
                </a:extLst>
              </a:tr>
              <a:tr h="609415">
                <a:tc>
                  <a:txBody>
                    <a:bodyPr/>
                    <a:lstStyle/>
                    <a:p>
                      <a:r>
                        <a:rPr lang="de-DE" sz="1200" dirty="0"/>
                        <a:t>7</a:t>
                      </a:r>
                    </a:p>
                  </a:txBody>
                  <a:tcPr/>
                </a:tc>
                <a:tc>
                  <a:txBody>
                    <a:bodyPr/>
                    <a:lstStyle/>
                    <a:p>
                      <a:pPr marL="171450" indent="-171450">
                        <a:buFontTx/>
                        <a:buChar char="-"/>
                      </a:pPr>
                      <a:r>
                        <a:rPr lang="de-DE" sz="1200" dirty="0"/>
                        <a:t>Infoabend Berufswahlorientierung</a:t>
                      </a:r>
                    </a:p>
                    <a:p>
                      <a:pPr marL="171450" indent="-171450">
                        <a:buFontTx/>
                        <a:buChar char="-"/>
                      </a:pPr>
                      <a:r>
                        <a:rPr lang="de-DE" sz="1200" dirty="0"/>
                        <a:t>Sozialpraktikum </a:t>
                      </a:r>
                    </a:p>
                    <a:p>
                      <a:pPr marL="171450" indent="-171450">
                        <a:buFontTx/>
                        <a:buChar char="-"/>
                      </a:pPr>
                      <a:r>
                        <a:rPr lang="de-DE" sz="1200" dirty="0"/>
                        <a:t>Shadow Day</a:t>
                      </a:r>
                    </a:p>
                  </a:txBody>
                  <a:tcPr/>
                </a:tc>
                <a:extLst>
                  <a:ext uri="{0D108BD9-81ED-4DB2-BD59-A6C34878D82A}">
                    <a16:rowId xmlns:a16="http://schemas.microsoft.com/office/drawing/2014/main" val="2932660690"/>
                  </a:ext>
                </a:extLst>
              </a:tr>
              <a:tr h="536132">
                <a:tc>
                  <a:txBody>
                    <a:bodyPr/>
                    <a:lstStyle/>
                    <a:p>
                      <a:r>
                        <a:rPr lang="de-DE" sz="1200" dirty="0"/>
                        <a:t>8</a:t>
                      </a:r>
                    </a:p>
                  </a:txBody>
                  <a:tcPr/>
                </a:tc>
                <a:tc>
                  <a:txBody>
                    <a:bodyPr/>
                    <a:lstStyle/>
                    <a:p>
                      <a:pPr marL="171450" indent="-171450">
                        <a:buFontTx/>
                        <a:buChar char="-"/>
                      </a:pPr>
                      <a:r>
                        <a:rPr lang="de-DE" sz="1200" dirty="0"/>
                        <a:t>Potenzialanalyse</a:t>
                      </a:r>
                    </a:p>
                    <a:p>
                      <a:pPr marL="171450" indent="-171450">
                        <a:buFontTx/>
                        <a:buChar char="-"/>
                      </a:pPr>
                      <a:r>
                        <a:rPr lang="de-DE" sz="1200" dirty="0"/>
                        <a:t>Berufsfelderkundungen  Berufswahlorientierungsmesse</a:t>
                      </a:r>
                    </a:p>
                  </a:txBody>
                  <a:tcPr/>
                </a:tc>
                <a:extLst>
                  <a:ext uri="{0D108BD9-81ED-4DB2-BD59-A6C34878D82A}">
                    <a16:rowId xmlns:a16="http://schemas.microsoft.com/office/drawing/2014/main" val="2759602000"/>
                  </a:ext>
                </a:extLst>
              </a:tr>
              <a:tr h="853840">
                <a:tc>
                  <a:txBody>
                    <a:bodyPr/>
                    <a:lstStyle/>
                    <a:p>
                      <a:r>
                        <a:rPr lang="de-DE" sz="1200" dirty="0"/>
                        <a:t>9</a:t>
                      </a:r>
                    </a:p>
                  </a:txBody>
                  <a:tcPr/>
                </a:tc>
                <a:tc>
                  <a:txBody>
                    <a:bodyPr/>
                    <a:lstStyle/>
                    <a:p>
                      <a:pPr marL="171450" indent="-171450">
                        <a:buFontTx/>
                        <a:buChar char="-"/>
                      </a:pPr>
                      <a:r>
                        <a:rPr lang="de-DE" sz="1200" dirty="0"/>
                        <a:t>Schülerbetriebspraktikum </a:t>
                      </a:r>
                    </a:p>
                    <a:p>
                      <a:pPr marL="171450" indent="-171450">
                        <a:buFontTx/>
                        <a:buChar char="-"/>
                      </a:pPr>
                      <a:r>
                        <a:rPr lang="de-DE" sz="1200" dirty="0"/>
                        <a:t>Berufswahlorientierungsmesse - Zukunftskonferenzen </a:t>
                      </a:r>
                    </a:p>
                    <a:p>
                      <a:pPr marL="171450" indent="-171450">
                        <a:buFontTx/>
                        <a:buChar char="-"/>
                      </a:pPr>
                      <a:r>
                        <a:rPr lang="de-DE" sz="1200" dirty="0"/>
                        <a:t>Monatliche Sprechstunde mit einem Berater der Arbeitsagentur </a:t>
                      </a:r>
                      <a:br>
                        <a:rPr lang="de-DE" sz="1200" dirty="0"/>
                      </a:br>
                      <a:r>
                        <a:rPr lang="de-DE" sz="1200" dirty="0"/>
                        <a:t>in der Schule</a:t>
                      </a:r>
                    </a:p>
                  </a:txBody>
                  <a:tcPr/>
                </a:tc>
                <a:extLst>
                  <a:ext uri="{0D108BD9-81ED-4DB2-BD59-A6C34878D82A}">
                    <a16:rowId xmlns:a16="http://schemas.microsoft.com/office/drawing/2014/main" val="151231298"/>
                  </a:ext>
                </a:extLst>
              </a:tr>
              <a:tr h="1171548">
                <a:tc>
                  <a:txBody>
                    <a:bodyPr/>
                    <a:lstStyle/>
                    <a:p>
                      <a:r>
                        <a:rPr lang="de-DE" sz="1200" dirty="0"/>
                        <a:t>10</a:t>
                      </a:r>
                    </a:p>
                  </a:txBody>
                  <a:tcPr/>
                </a:tc>
                <a:tc>
                  <a:txBody>
                    <a:bodyPr/>
                    <a:lstStyle/>
                    <a:p>
                      <a:pPr marL="171450" indent="-171450">
                        <a:buFontTx/>
                        <a:buChar char="-"/>
                      </a:pPr>
                      <a:r>
                        <a:rPr lang="de-DE" sz="1200" dirty="0"/>
                        <a:t>Praktikum in Klasse 10 Möglichkeit des Probeunterrichts einer gymnasialen Oberstufe oder Betriebspraktikum</a:t>
                      </a:r>
                    </a:p>
                    <a:p>
                      <a:pPr marL="171450" indent="-171450">
                        <a:buFontTx/>
                        <a:buChar char="-"/>
                      </a:pPr>
                      <a:r>
                        <a:rPr lang="de-DE" sz="1200" dirty="0"/>
                        <a:t>Berufswahlorientierungsmesse Zukunftskonferenzen </a:t>
                      </a:r>
                    </a:p>
                    <a:p>
                      <a:pPr marL="171450" indent="-171450">
                        <a:buFontTx/>
                        <a:buChar char="-"/>
                      </a:pPr>
                      <a:r>
                        <a:rPr lang="de-DE" sz="1200" dirty="0"/>
                        <a:t>Monatliche Sprechstunde mit einem Berater der Arbeitsagentur </a:t>
                      </a:r>
                      <a:br>
                        <a:rPr lang="de-DE" sz="1200" dirty="0"/>
                      </a:br>
                      <a:r>
                        <a:rPr lang="de-DE" sz="1200" dirty="0"/>
                        <a:t>in der Schule</a:t>
                      </a:r>
                    </a:p>
                  </a:txBody>
                  <a:tcPr/>
                </a:tc>
                <a:extLst>
                  <a:ext uri="{0D108BD9-81ED-4DB2-BD59-A6C34878D82A}">
                    <a16:rowId xmlns:a16="http://schemas.microsoft.com/office/drawing/2014/main" val="1199353759"/>
                  </a:ext>
                </a:extLst>
              </a:tr>
            </a:tbl>
          </a:graphicData>
        </a:graphic>
      </p:graphicFrame>
      <p:sp>
        <p:nvSpPr>
          <p:cNvPr id="10" name="Footer Placeholder 4">
            <a:extLst>
              <a:ext uri="{FF2B5EF4-FFF2-40B4-BE49-F238E27FC236}">
                <a16:creationId xmlns:a16="http://schemas.microsoft.com/office/drawing/2014/main" id="{96AA6D44-9049-6A42-B970-872C0C8CDAF0}"/>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b="1" dirty="0" err="1"/>
              <a:t>Abschlüsse</a:t>
            </a:r>
            <a:r>
              <a:rPr lang="de-DE" b="1" dirty="0"/>
              <a:t> &amp; </a:t>
            </a:r>
            <a:r>
              <a:rPr lang="de-DE" b="1" dirty="0" err="1"/>
              <a:t>Möglichkeiten</a:t>
            </a:r>
            <a:r>
              <a:rPr lang="de-DE" b="1" dirty="0"/>
              <a:t>     </a:t>
            </a:r>
            <a:r>
              <a:rPr lang="de-DE" dirty="0"/>
              <a:t>Gute </a:t>
            </a:r>
            <a:r>
              <a:rPr lang="de-DE" dirty="0" err="1"/>
              <a:t>Gründe</a:t>
            </a:r>
            <a:r>
              <a:rPr lang="de-DE" dirty="0"/>
              <a:t>     Anmeldung     Kontakt </a:t>
            </a:r>
          </a:p>
          <a:p>
            <a:endParaRPr lang="de-DE" dirty="0"/>
          </a:p>
        </p:txBody>
      </p:sp>
      <p:sp>
        <p:nvSpPr>
          <p:cNvPr id="3" name="Textfeld 2">
            <a:extLst>
              <a:ext uri="{FF2B5EF4-FFF2-40B4-BE49-F238E27FC236}">
                <a16:creationId xmlns:a16="http://schemas.microsoft.com/office/drawing/2014/main" id="{D8B08C5D-51B7-055C-9CF6-70B00EA64987}"/>
              </a:ext>
            </a:extLst>
          </p:cNvPr>
          <p:cNvSpPr txBox="1"/>
          <p:nvPr/>
        </p:nvSpPr>
        <p:spPr>
          <a:xfrm flipH="1">
            <a:off x="389154" y="1369454"/>
            <a:ext cx="1933335" cy="461665"/>
          </a:xfrm>
          <a:prstGeom prst="rect">
            <a:avLst/>
          </a:prstGeom>
          <a:noFill/>
        </p:spPr>
        <p:txBody>
          <a:bodyPr wrap="square" rtlCol="0">
            <a:spAutoFit/>
          </a:bodyPr>
          <a:lstStyle/>
          <a:p>
            <a:pPr algn="ctr"/>
            <a:r>
              <a:rPr lang="de-DE" sz="1200" b="1" i="1" dirty="0">
                <a:solidFill>
                  <a:srgbClr val="FF0000"/>
                </a:solidFill>
              </a:rPr>
              <a:t>…ausgezeichnet mit dem Berufswahlsiegel!</a:t>
            </a:r>
          </a:p>
        </p:txBody>
      </p:sp>
    </p:spTree>
    <p:extLst>
      <p:ext uri="{BB962C8B-B14F-4D97-AF65-F5344CB8AC3E}">
        <p14:creationId xmlns:p14="http://schemas.microsoft.com/office/powerpoint/2010/main" val="1960776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B566A-59D4-8F4D-A3E3-C73B301DB694}"/>
              </a:ext>
            </a:extLst>
          </p:cNvPr>
          <p:cNvSpPr>
            <a:spLocks noGrp="1"/>
          </p:cNvSpPr>
          <p:nvPr>
            <p:ph type="title"/>
          </p:nvPr>
        </p:nvSpPr>
        <p:spPr/>
        <p:txBody>
          <a:bodyPr/>
          <a:lstStyle/>
          <a:p>
            <a:r>
              <a:rPr lang="de-DE" dirty="0"/>
              <a:t>Kooperationen</a:t>
            </a:r>
          </a:p>
        </p:txBody>
      </p:sp>
      <p:sp>
        <p:nvSpPr>
          <p:cNvPr id="3" name="Inhaltsplatzhalter 2">
            <a:extLst>
              <a:ext uri="{FF2B5EF4-FFF2-40B4-BE49-F238E27FC236}">
                <a16:creationId xmlns:a16="http://schemas.microsoft.com/office/drawing/2014/main" id="{714BA9E8-564E-6E4A-A332-5F288B15F76B}"/>
              </a:ext>
            </a:extLst>
          </p:cNvPr>
          <p:cNvSpPr>
            <a:spLocks noGrp="1"/>
          </p:cNvSpPr>
          <p:nvPr>
            <p:ph idx="1"/>
          </p:nvPr>
        </p:nvSpPr>
        <p:spPr/>
        <p:txBody>
          <a:bodyPr>
            <a:normAutofit/>
          </a:bodyPr>
          <a:lstStyle/>
          <a:p>
            <a:pPr marL="0" indent="0">
              <a:buNone/>
              <a:defRPr/>
            </a:pPr>
            <a:r>
              <a:rPr lang="de-DE" sz="1200" dirty="0" err="1">
                <a:solidFill>
                  <a:schemeClr val="tx1">
                    <a:lumMod val="85000"/>
                    <a:lumOff val="15000"/>
                  </a:schemeClr>
                </a:solidFill>
              </a:rPr>
              <a:t>Homburgisches</a:t>
            </a:r>
            <a:r>
              <a:rPr lang="de-DE" sz="1200" dirty="0">
                <a:solidFill>
                  <a:schemeClr val="tx1">
                    <a:lumMod val="85000"/>
                    <a:lumOff val="15000"/>
                  </a:schemeClr>
                </a:solidFill>
              </a:rPr>
              <a:t> </a:t>
            </a:r>
            <a:r>
              <a:rPr lang="de-DE" sz="1200" b="1" dirty="0">
                <a:solidFill>
                  <a:schemeClr val="tx1">
                    <a:lumMod val="85000"/>
                    <a:lumOff val="15000"/>
                  </a:schemeClr>
                </a:solidFill>
              </a:rPr>
              <a:t>Gymnasium</a:t>
            </a:r>
            <a:r>
              <a:rPr lang="de-DE" sz="1200" dirty="0">
                <a:solidFill>
                  <a:schemeClr val="tx1">
                    <a:lumMod val="85000"/>
                    <a:lumOff val="15000"/>
                  </a:schemeClr>
                </a:solidFill>
              </a:rPr>
              <a:t> </a:t>
            </a:r>
            <a:r>
              <a:rPr lang="de-DE" sz="1200" dirty="0" err="1">
                <a:solidFill>
                  <a:schemeClr val="tx1">
                    <a:lumMod val="85000"/>
                    <a:lumOff val="15000"/>
                  </a:schemeClr>
                </a:solidFill>
              </a:rPr>
              <a:t>Nümbrecht</a:t>
            </a:r>
            <a:endParaRPr lang="de-DE" sz="1200" dirty="0">
              <a:solidFill>
                <a:schemeClr val="tx1">
                  <a:lumMod val="85000"/>
                  <a:lumOff val="15000"/>
                </a:schemeClr>
              </a:solidFill>
            </a:endParaRPr>
          </a:p>
          <a:p>
            <a:pPr marL="0" indent="0">
              <a:buNone/>
              <a:defRPr/>
            </a:pPr>
            <a:r>
              <a:rPr lang="de-DE" sz="1200" b="1" dirty="0"/>
              <a:t>Berufskolleg</a:t>
            </a:r>
            <a:r>
              <a:rPr lang="de-DE" sz="1200" dirty="0"/>
              <a:t> </a:t>
            </a:r>
            <a:r>
              <a:rPr lang="de-DE" sz="1200" dirty="0" err="1"/>
              <a:t>Dieringhausen</a:t>
            </a:r>
            <a:endParaRPr lang="de-DE" sz="1200" dirty="0"/>
          </a:p>
          <a:p>
            <a:pPr marL="0" indent="0">
              <a:buNone/>
              <a:defRPr/>
            </a:pPr>
            <a:r>
              <a:rPr lang="de-DE" sz="1200" dirty="0"/>
              <a:t>Kaufmännisches </a:t>
            </a:r>
            <a:r>
              <a:rPr lang="de-DE" sz="1200" b="1" dirty="0"/>
              <a:t>Berufskolleg</a:t>
            </a:r>
            <a:r>
              <a:rPr lang="de-DE" sz="1200" dirty="0"/>
              <a:t> </a:t>
            </a:r>
            <a:r>
              <a:rPr lang="de-DE" sz="1200" dirty="0" err="1"/>
              <a:t>Oberberg</a:t>
            </a:r>
            <a:endParaRPr lang="de-DE" sz="1200" dirty="0"/>
          </a:p>
          <a:p>
            <a:pPr marL="0" indent="0">
              <a:buNone/>
              <a:defRPr/>
            </a:pPr>
            <a:r>
              <a:rPr lang="de-DE" sz="1200" dirty="0" err="1"/>
              <a:t>Rosegger</a:t>
            </a:r>
            <a:r>
              <a:rPr lang="de-DE" sz="1200" dirty="0"/>
              <a:t> – </a:t>
            </a:r>
            <a:r>
              <a:rPr lang="de-DE" sz="1200" b="1" dirty="0"/>
              <a:t>Förderschule</a:t>
            </a:r>
            <a:r>
              <a:rPr lang="de-DE" sz="1200" dirty="0"/>
              <a:t> Waldbröl</a:t>
            </a:r>
          </a:p>
          <a:p>
            <a:pPr marL="0" indent="0">
              <a:buNone/>
              <a:defRPr/>
            </a:pPr>
            <a:r>
              <a:rPr lang="de-DE" sz="1200" b="1" dirty="0"/>
              <a:t>Lebensgemeinschaft</a:t>
            </a:r>
            <a:r>
              <a:rPr lang="de-DE" sz="1200" dirty="0"/>
              <a:t> Eichhof</a:t>
            </a:r>
          </a:p>
          <a:p>
            <a:pPr marL="0" indent="0">
              <a:buNone/>
              <a:defRPr/>
            </a:pPr>
            <a:r>
              <a:rPr lang="de-DE" sz="1200" b="1" dirty="0"/>
              <a:t>AOK</a:t>
            </a:r>
            <a:r>
              <a:rPr lang="de-DE" sz="1200" dirty="0"/>
              <a:t> Rheinland Hamburg</a:t>
            </a:r>
          </a:p>
          <a:p>
            <a:pPr marL="0" indent="0">
              <a:buNone/>
              <a:defRPr/>
            </a:pPr>
            <a:r>
              <a:rPr lang="de-DE" sz="1200" b="1" dirty="0"/>
              <a:t>Volksbank </a:t>
            </a:r>
            <a:r>
              <a:rPr lang="de-DE" sz="1200" dirty="0"/>
              <a:t>Rhein - Sieg eG</a:t>
            </a:r>
          </a:p>
          <a:p>
            <a:pPr marL="0" indent="0">
              <a:buNone/>
              <a:defRPr/>
            </a:pPr>
            <a:r>
              <a:rPr lang="de-DE" sz="1200" b="1" dirty="0"/>
              <a:t>Volksbank</a:t>
            </a:r>
            <a:r>
              <a:rPr lang="de-DE" sz="1200" dirty="0"/>
              <a:t> </a:t>
            </a:r>
            <a:r>
              <a:rPr lang="de-DE" sz="1200" dirty="0" err="1"/>
              <a:t>Oberberg</a:t>
            </a:r>
            <a:r>
              <a:rPr lang="de-DE" sz="1200" dirty="0"/>
              <a:t> eG</a:t>
            </a:r>
          </a:p>
          <a:p>
            <a:pPr marL="0" indent="0">
              <a:buNone/>
              <a:defRPr/>
            </a:pPr>
            <a:r>
              <a:rPr lang="de-DE" sz="1200" b="1" dirty="0"/>
              <a:t>Sarstedt</a:t>
            </a:r>
            <a:r>
              <a:rPr lang="de-DE" sz="1200" dirty="0"/>
              <a:t> AG &amp; Co. KG</a:t>
            </a:r>
            <a:endParaRPr lang="de-DE" sz="1200" dirty="0">
              <a:solidFill>
                <a:schemeClr val="tx1">
                  <a:lumMod val="85000"/>
                  <a:lumOff val="15000"/>
                </a:schemeClr>
              </a:solidFill>
            </a:endParaRPr>
          </a:p>
        </p:txBody>
      </p:sp>
      <p:pic>
        <p:nvPicPr>
          <p:cNvPr id="5" name="Grafik 4">
            <a:extLst>
              <a:ext uri="{FF2B5EF4-FFF2-40B4-BE49-F238E27FC236}">
                <a16:creationId xmlns:a16="http://schemas.microsoft.com/office/drawing/2014/main" id="{9D9C4A7E-5B46-A84C-8298-FB1F5F4C6812}"/>
              </a:ext>
            </a:extLst>
          </p:cNvPr>
          <p:cNvPicPr>
            <a:picLocks noChangeAspect="1"/>
          </p:cNvPicPr>
          <p:nvPr/>
        </p:nvPicPr>
        <p:blipFill>
          <a:blip r:embed="rId2"/>
          <a:stretch>
            <a:fillRect/>
          </a:stretch>
        </p:blipFill>
        <p:spPr>
          <a:xfrm>
            <a:off x="5239480" y="4179636"/>
            <a:ext cx="1270000" cy="228600"/>
          </a:xfrm>
          <a:prstGeom prst="rect">
            <a:avLst/>
          </a:prstGeom>
        </p:spPr>
      </p:pic>
      <p:pic>
        <p:nvPicPr>
          <p:cNvPr id="7" name="Grafik 6">
            <a:extLst>
              <a:ext uri="{FF2B5EF4-FFF2-40B4-BE49-F238E27FC236}">
                <a16:creationId xmlns:a16="http://schemas.microsoft.com/office/drawing/2014/main" id="{C70EA89D-1011-C641-BD64-775B5E4469F7}"/>
              </a:ext>
            </a:extLst>
          </p:cNvPr>
          <p:cNvPicPr>
            <a:picLocks noChangeAspect="1"/>
          </p:cNvPicPr>
          <p:nvPr/>
        </p:nvPicPr>
        <p:blipFill>
          <a:blip r:embed="rId3"/>
          <a:stretch>
            <a:fillRect/>
          </a:stretch>
        </p:blipFill>
        <p:spPr>
          <a:xfrm>
            <a:off x="1886679" y="4161013"/>
            <a:ext cx="1481095" cy="369281"/>
          </a:xfrm>
          <a:prstGeom prst="rect">
            <a:avLst/>
          </a:prstGeom>
        </p:spPr>
      </p:pic>
      <p:pic>
        <p:nvPicPr>
          <p:cNvPr id="9" name="Grafik 8">
            <a:extLst>
              <a:ext uri="{FF2B5EF4-FFF2-40B4-BE49-F238E27FC236}">
                <a16:creationId xmlns:a16="http://schemas.microsoft.com/office/drawing/2014/main" id="{17070854-9839-1C4B-9357-EC15AD4B1E3A}"/>
              </a:ext>
            </a:extLst>
          </p:cNvPr>
          <p:cNvPicPr>
            <a:picLocks noChangeAspect="1"/>
          </p:cNvPicPr>
          <p:nvPr/>
        </p:nvPicPr>
        <p:blipFill>
          <a:blip r:embed="rId4"/>
          <a:stretch>
            <a:fillRect/>
          </a:stretch>
        </p:blipFill>
        <p:spPr>
          <a:xfrm>
            <a:off x="3621637" y="3967242"/>
            <a:ext cx="1363980" cy="665480"/>
          </a:xfrm>
          <a:prstGeom prst="rect">
            <a:avLst/>
          </a:prstGeom>
        </p:spPr>
      </p:pic>
      <p:pic>
        <p:nvPicPr>
          <p:cNvPr id="11" name="Grafik 10">
            <a:extLst>
              <a:ext uri="{FF2B5EF4-FFF2-40B4-BE49-F238E27FC236}">
                <a16:creationId xmlns:a16="http://schemas.microsoft.com/office/drawing/2014/main" id="{8E53CA0F-F001-014F-8443-6DEF287429CA}"/>
              </a:ext>
            </a:extLst>
          </p:cNvPr>
          <p:cNvPicPr>
            <a:picLocks noChangeAspect="1"/>
          </p:cNvPicPr>
          <p:nvPr/>
        </p:nvPicPr>
        <p:blipFill>
          <a:blip r:embed="rId5"/>
          <a:stretch>
            <a:fillRect/>
          </a:stretch>
        </p:blipFill>
        <p:spPr>
          <a:xfrm>
            <a:off x="708068" y="4121216"/>
            <a:ext cx="609600" cy="345440"/>
          </a:xfrm>
          <a:prstGeom prst="rect">
            <a:avLst/>
          </a:prstGeom>
        </p:spPr>
      </p:pic>
      <p:pic>
        <p:nvPicPr>
          <p:cNvPr id="12" name="Picture 2" descr="DSCF0308">
            <a:extLst>
              <a:ext uri="{FF2B5EF4-FFF2-40B4-BE49-F238E27FC236}">
                <a16:creationId xmlns:a16="http://schemas.microsoft.com/office/drawing/2014/main" id="{FB825617-5846-9949-B4C3-115C2D0FE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442" y="1850000"/>
            <a:ext cx="2199858" cy="163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www.nuembrecht-gymnasium.de/images/content/bilder_sne/bilder_der_schule/Schule_Hauptbild.jpg">
            <a:extLst>
              <a:ext uri="{FF2B5EF4-FFF2-40B4-BE49-F238E27FC236}">
                <a16:creationId xmlns:a16="http://schemas.microsoft.com/office/drawing/2014/main" id="{A2CE88BC-232C-AD46-AFE3-57C6D37FB8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698" b="14924"/>
          <a:stretch/>
        </p:blipFill>
        <p:spPr bwMode="auto">
          <a:xfrm>
            <a:off x="6985442" y="886864"/>
            <a:ext cx="2181056" cy="1249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http://www.bk-dieringhausen.de/2_Schule/Bilder/Schulefront.jpg">
            <a:extLst>
              <a:ext uri="{FF2B5EF4-FFF2-40B4-BE49-F238E27FC236}">
                <a16:creationId xmlns:a16="http://schemas.microsoft.com/office/drawing/2014/main" id="{820BBC78-02CF-0848-8B71-C622970299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237" r="8751"/>
          <a:stretch/>
        </p:blipFill>
        <p:spPr bwMode="auto">
          <a:xfrm>
            <a:off x="6985442" y="3337408"/>
            <a:ext cx="2237106" cy="138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ooter Placeholder 4">
            <a:extLst>
              <a:ext uri="{FF2B5EF4-FFF2-40B4-BE49-F238E27FC236}">
                <a16:creationId xmlns:a16="http://schemas.microsoft.com/office/drawing/2014/main" id="{1FAEE53E-AFAD-544E-986F-17A260DA1A94}"/>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b="1" dirty="0" err="1"/>
              <a:t>Abschlüsse</a:t>
            </a:r>
            <a:r>
              <a:rPr lang="de-DE" b="1" dirty="0"/>
              <a:t> &amp; </a:t>
            </a:r>
            <a:r>
              <a:rPr lang="de-DE" b="1" dirty="0" err="1"/>
              <a:t>Möglichkeiten</a:t>
            </a:r>
            <a:r>
              <a:rPr lang="de-DE" b="1" dirty="0"/>
              <a:t>     </a:t>
            </a:r>
            <a:r>
              <a:rPr lang="de-DE" dirty="0"/>
              <a:t>Gute </a:t>
            </a:r>
            <a:r>
              <a:rPr lang="de-DE" dirty="0" err="1"/>
              <a:t>Gründe</a:t>
            </a:r>
            <a:r>
              <a:rPr lang="de-DE" dirty="0"/>
              <a:t>     Anmeldung     Kontakt </a:t>
            </a:r>
          </a:p>
          <a:p>
            <a:endParaRPr lang="de-DE" dirty="0"/>
          </a:p>
        </p:txBody>
      </p:sp>
    </p:spTree>
    <p:extLst>
      <p:ext uri="{BB962C8B-B14F-4D97-AF65-F5344CB8AC3E}">
        <p14:creationId xmlns:p14="http://schemas.microsoft.com/office/powerpoint/2010/main" val="1566267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2F041-19A9-D847-89BB-AF00014EA2B5}"/>
              </a:ext>
            </a:extLst>
          </p:cNvPr>
          <p:cNvSpPr>
            <a:spLocks noGrp="1"/>
          </p:cNvSpPr>
          <p:nvPr>
            <p:ph type="title"/>
          </p:nvPr>
        </p:nvSpPr>
        <p:spPr/>
        <p:txBody>
          <a:bodyPr/>
          <a:lstStyle/>
          <a:p>
            <a:r>
              <a:rPr lang="de-DE" dirty="0"/>
              <a:t>Gute Gründe</a:t>
            </a:r>
          </a:p>
        </p:txBody>
      </p:sp>
      <p:sp>
        <p:nvSpPr>
          <p:cNvPr id="3" name="Inhaltsplatzhalter 2">
            <a:extLst>
              <a:ext uri="{FF2B5EF4-FFF2-40B4-BE49-F238E27FC236}">
                <a16:creationId xmlns:a16="http://schemas.microsoft.com/office/drawing/2014/main" id="{5EA5B5A3-05AD-1A4A-BC6B-D4D0780F099D}"/>
              </a:ext>
            </a:extLst>
          </p:cNvPr>
          <p:cNvSpPr>
            <a:spLocks noGrp="1"/>
          </p:cNvSpPr>
          <p:nvPr>
            <p:ph idx="1"/>
          </p:nvPr>
        </p:nvSpPr>
        <p:spPr>
          <a:xfrm>
            <a:off x="628651" y="1224643"/>
            <a:ext cx="6782084" cy="3279117"/>
          </a:xfrm>
        </p:spPr>
        <p:txBody>
          <a:bodyPr>
            <a:noAutofit/>
          </a:bodyPr>
          <a:lstStyle/>
          <a:p>
            <a:pPr marL="0" indent="0">
              <a:lnSpc>
                <a:spcPct val="100000"/>
              </a:lnSpc>
              <a:buNone/>
            </a:pPr>
            <a:r>
              <a:rPr lang="de-DE" sz="1100" dirty="0"/>
              <a:t>Unsere Sekundarschule ermöglicht eine ganzheitliche Entwicklung der Kinder und Jugendlichen. Sie bietet unter anderem durch längeres gemeinsames Lernen und bedarfsgerechte Angebote eine ganze Palette an Argumenten, die für die neue Schulform in </a:t>
            </a:r>
            <a:r>
              <a:rPr lang="de-DE" sz="1100" dirty="0" err="1"/>
              <a:t>Nümbrecht</a:t>
            </a:r>
            <a:r>
              <a:rPr lang="de-DE" sz="1100" dirty="0"/>
              <a:t> und </a:t>
            </a:r>
            <a:r>
              <a:rPr lang="de-DE" sz="1100" dirty="0" err="1"/>
              <a:t>Ruppichteroth</a:t>
            </a:r>
            <a:r>
              <a:rPr lang="de-DE" sz="1100" dirty="0"/>
              <a:t> sprechen:</a:t>
            </a:r>
            <a:br>
              <a:rPr lang="de-DE" sz="1100" dirty="0"/>
            </a:br>
            <a:endParaRPr lang="de-DE" sz="1100" dirty="0"/>
          </a:p>
          <a:p>
            <a:pPr marL="0" lvl="0" indent="0">
              <a:lnSpc>
                <a:spcPct val="120000"/>
              </a:lnSpc>
              <a:buNone/>
            </a:pPr>
            <a:r>
              <a:rPr lang="de-DE" sz="1100" b="1" dirty="0"/>
              <a:t>1. Schule vor Ort </a:t>
            </a:r>
            <a:r>
              <a:rPr lang="de-DE" sz="800" dirty="0"/>
              <a:t>In der Sekundarschule können die Kinder nach der Grundschule weiterhin in vertrauter Umgebung und </a:t>
            </a:r>
            <a:r>
              <a:rPr lang="de-DE" sz="800" b="1" dirty="0"/>
              <a:t>ortsnah</a:t>
            </a:r>
            <a:r>
              <a:rPr lang="de-DE" sz="800" dirty="0"/>
              <a:t> eine weiterführende Schule besuchen. Bestehende Freundschaften können aufrechterhalten werden und durch </a:t>
            </a:r>
            <a:r>
              <a:rPr lang="de-DE" sz="800" b="1" dirty="0"/>
              <a:t>die Schule vor Ort </a:t>
            </a:r>
            <a:r>
              <a:rPr lang="de-DE" sz="800" dirty="0"/>
              <a:t>entfallen lange Fahrten in Nachbarstädte – so bleibt genug Freizeit für Hobbys und Familie.</a:t>
            </a:r>
          </a:p>
          <a:p>
            <a:pPr marL="0" lvl="0" indent="0">
              <a:lnSpc>
                <a:spcPct val="120000"/>
              </a:lnSpc>
              <a:buNone/>
            </a:pPr>
            <a:r>
              <a:rPr lang="de-DE" sz="1100" b="1" dirty="0"/>
              <a:t>2. Schulabschlüsse</a:t>
            </a:r>
            <a:r>
              <a:rPr lang="de-DE" sz="800" dirty="0"/>
              <a:t> Den </a:t>
            </a:r>
            <a:r>
              <a:rPr lang="de-DE" sz="800" dirty="0" err="1"/>
              <a:t>Schüler:innen</a:t>
            </a:r>
            <a:r>
              <a:rPr lang="de-DE" sz="800" dirty="0"/>
              <a:t> stehen während der gesamten Schullaufbahn </a:t>
            </a:r>
            <a:r>
              <a:rPr lang="de-DE" sz="800" b="1" dirty="0"/>
              <a:t>alle Bildungswege </a:t>
            </a:r>
            <a:r>
              <a:rPr lang="de-DE" sz="800" dirty="0"/>
              <a:t>offen. Ohne bereits nach der Grundschule über den Werdegang eines Kindes entscheiden zu müssen, wird ihm der </a:t>
            </a:r>
            <a:r>
              <a:rPr lang="de-DE" sz="800" b="1" dirty="0"/>
              <a:t>individuell höchstmögliche Schulabschluss </a:t>
            </a:r>
            <a:r>
              <a:rPr lang="de-DE" sz="800" dirty="0"/>
              <a:t>ermöglicht.</a:t>
            </a:r>
          </a:p>
          <a:p>
            <a:pPr marL="0" lvl="0" indent="0">
              <a:lnSpc>
                <a:spcPct val="120000"/>
              </a:lnSpc>
              <a:buNone/>
            </a:pPr>
            <a:r>
              <a:rPr lang="de-DE" sz="1100" b="1" dirty="0"/>
              <a:t>3. Differenzierung</a:t>
            </a:r>
            <a:r>
              <a:rPr lang="de-DE" sz="800" dirty="0"/>
              <a:t> Durch Förderung ihrer Stärken und einfühlsame Unterstützung bei Schwierigkeiten werden die </a:t>
            </a:r>
            <a:r>
              <a:rPr lang="de-DE" sz="800" dirty="0" err="1"/>
              <a:t>Schüler:innen</a:t>
            </a:r>
            <a:r>
              <a:rPr lang="de-DE" sz="800" dirty="0"/>
              <a:t> motiviert und entwickeln Freude am Erfolg. Begabungsgerechtes Lernen durch die </a:t>
            </a:r>
            <a:r>
              <a:rPr lang="de-DE" sz="800" b="1" dirty="0"/>
              <a:t>Differenzierung nach Leistungsfähigkeit und Neigung </a:t>
            </a:r>
            <a:r>
              <a:rPr lang="de-DE" sz="800" dirty="0"/>
              <a:t>verhindert Über- und Unterforderung.</a:t>
            </a:r>
          </a:p>
          <a:p>
            <a:pPr marL="0" lvl="0" indent="0">
              <a:lnSpc>
                <a:spcPct val="120000"/>
              </a:lnSpc>
              <a:buNone/>
            </a:pPr>
            <a:r>
              <a:rPr lang="de-DE" sz="1100" b="1" dirty="0"/>
              <a:t>4. Klassengröße</a:t>
            </a:r>
            <a:r>
              <a:rPr lang="de-DE" sz="800" dirty="0"/>
              <a:t> Durch </a:t>
            </a:r>
            <a:r>
              <a:rPr lang="de-DE" sz="800" b="1" dirty="0"/>
              <a:t>kleinere Klassengrößen </a:t>
            </a:r>
            <a:r>
              <a:rPr lang="de-DE" sz="800" dirty="0"/>
              <a:t>(Richtwert 25 </a:t>
            </a:r>
            <a:r>
              <a:rPr lang="de-DE" sz="800" dirty="0" err="1"/>
              <a:t>Schüler:innen</a:t>
            </a:r>
            <a:r>
              <a:rPr lang="de-DE" sz="800" dirty="0"/>
              <a:t> je Klasse) ist eine umfassende Einschätzung und Begleitung des einzelnen Kindes besser möglich.</a:t>
            </a:r>
          </a:p>
          <a:p>
            <a:pPr marL="0" indent="0">
              <a:lnSpc>
                <a:spcPct val="120000"/>
              </a:lnSpc>
              <a:buNone/>
            </a:pPr>
            <a:endParaRPr lang="de-DE" sz="800" dirty="0"/>
          </a:p>
          <a:p>
            <a:pPr>
              <a:lnSpc>
                <a:spcPct val="120000"/>
              </a:lnSpc>
            </a:pPr>
            <a:endParaRPr lang="de-DE" sz="800" dirty="0"/>
          </a:p>
        </p:txBody>
      </p:sp>
      <p:pic>
        <p:nvPicPr>
          <p:cNvPr id="5" name="Grafik 4">
            <a:extLst>
              <a:ext uri="{FF2B5EF4-FFF2-40B4-BE49-F238E27FC236}">
                <a16:creationId xmlns:a16="http://schemas.microsoft.com/office/drawing/2014/main" id="{AF1A9D4D-9546-EA40-AB44-D5EFDCA9DF30}"/>
              </a:ext>
            </a:extLst>
          </p:cNvPr>
          <p:cNvPicPr>
            <a:picLocks noChangeAspect="1"/>
          </p:cNvPicPr>
          <p:nvPr/>
        </p:nvPicPr>
        <p:blipFill>
          <a:blip r:embed="rId2"/>
          <a:stretch>
            <a:fillRect/>
          </a:stretch>
        </p:blipFill>
        <p:spPr>
          <a:xfrm>
            <a:off x="7728839" y="1224643"/>
            <a:ext cx="1018522" cy="558914"/>
          </a:xfrm>
          <a:prstGeom prst="rect">
            <a:avLst/>
          </a:prstGeom>
        </p:spPr>
      </p:pic>
      <p:pic>
        <p:nvPicPr>
          <p:cNvPr id="7" name="Grafik 6">
            <a:extLst>
              <a:ext uri="{FF2B5EF4-FFF2-40B4-BE49-F238E27FC236}">
                <a16:creationId xmlns:a16="http://schemas.microsoft.com/office/drawing/2014/main" id="{2A9ABFF1-0E1B-3446-9D7B-B03F165970FA}"/>
              </a:ext>
            </a:extLst>
          </p:cNvPr>
          <p:cNvPicPr>
            <a:picLocks noChangeAspect="1"/>
          </p:cNvPicPr>
          <p:nvPr/>
        </p:nvPicPr>
        <p:blipFill>
          <a:blip r:embed="rId3"/>
          <a:stretch>
            <a:fillRect/>
          </a:stretch>
        </p:blipFill>
        <p:spPr>
          <a:xfrm>
            <a:off x="7689849" y="2113858"/>
            <a:ext cx="1100889" cy="558913"/>
          </a:xfrm>
          <a:prstGeom prst="rect">
            <a:avLst/>
          </a:prstGeom>
        </p:spPr>
      </p:pic>
      <p:pic>
        <p:nvPicPr>
          <p:cNvPr id="9" name="Grafik 8">
            <a:extLst>
              <a:ext uri="{FF2B5EF4-FFF2-40B4-BE49-F238E27FC236}">
                <a16:creationId xmlns:a16="http://schemas.microsoft.com/office/drawing/2014/main" id="{4566F494-65CD-CB42-8DAC-FBC4E8D7F1F5}"/>
              </a:ext>
            </a:extLst>
          </p:cNvPr>
          <p:cNvPicPr>
            <a:picLocks noChangeAspect="1"/>
          </p:cNvPicPr>
          <p:nvPr/>
        </p:nvPicPr>
        <p:blipFill>
          <a:blip r:embed="rId4"/>
          <a:stretch>
            <a:fillRect/>
          </a:stretch>
        </p:blipFill>
        <p:spPr>
          <a:xfrm>
            <a:off x="7890037" y="3019624"/>
            <a:ext cx="696125" cy="401142"/>
          </a:xfrm>
          <a:prstGeom prst="rect">
            <a:avLst/>
          </a:prstGeom>
        </p:spPr>
      </p:pic>
      <p:pic>
        <p:nvPicPr>
          <p:cNvPr id="11" name="Grafik 10">
            <a:extLst>
              <a:ext uri="{FF2B5EF4-FFF2-40B4-BE49-F238E27FC236}">
                <a16:creationId xmlns:a16="http://schemas.microsoft.com/office/drawing/2014/main" id="{0D0E25FD-F087-B64A-9D3F-21B66C970C65}"/>
              </a:ext>
            </a:extLst>
          </p:cNvPr>
          <p:cNvPicPr>
            <a:picLocks noChangeAspect="1"/>
          </p:cNvPicPr>
          <p:nvPr/>
        </p:nvPicPr>
        <p:blipFill>
          <a:blip r:embed="rId5"/>
          <a:stretch>
            <a:fillRect/>
          </a:stretch>
        </p:blipFill>
        <p:spPr>
          <a:xfrm>
            <a:off x="7689849" y="3720682"/>
            <a:ext cx="1143229" cy="558912"/>
          </a:xfrm>
          <a:prstGeom prst="rect">
            <a:avLst/>
          </a:prstGeom>
        </p:spPr>
      </p:pic>
      <p:sp>
        <p:nvSpPr>
          <p:cNvPr id="12" name="Footer Placeholder 4">
            <a:extLst>
              <a:ext uri="{FF2B5EF4-FFF2-40B4-BE49-F238E27FC236}">
                <a16:creationId xmlns:a16="http://schemas.microsoft.com/office/drawing/2014/main" id="{DF86FCD8-85A1-9E4B-B345-6065CBAC29B4}"/>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dirty="0" err="1"/>
              <a:t>Abschlüsse</a:t>
            </a:r>
            <a:r>
              <a:rPr lang="de-DE" dirty="0"/>
              <a:t> &amp; </a:t>
            </a:r>
            <a:r>
              <a:rPr lang="de-DE" dirty="0" err="1"/>
              <a:t>Möglichkeiten</a:t>
            </a:r>
            <a:r>
              <a:rPr lang="de-DE" dirty="0"/>
              <a:t>     </a:t>
            </a:r>
            <a:r>
              <a:rPr lang="de-DE" b="1" dirty="0"/>
              <a:t>Gute </a:t>
            </a:r>
            <a:r>
              <a:rPr lang="de-DE" b="1" dirty="0" err="1"/>
              <a:t>Gründe</a:t>
            </a:r>
            <a:r>
              <a:rPr lang="de-DE" b="1" dirty="0"/>
              <a:t>     </a:t>
            </a:r>
            <a:r>
              <a:rPr lang="de-DE" dirty="0"/>
              <a:t>Anmeldung     Kontakt </a:t>
            </a:r>
          </a:p>
          <a:p>
            <a:endParaRPr lang="de-DE" dirty="0"/>
          </a:p>
        </p:txBody>
      </p:sp>
    </p:spTree>
    <p:extLst>
      <p:ext uri="{BB962C8B-B14F-4D97-AF65-F5344CB8AC3E}">
        <p14:creationId xmlns:p14="http://schemas.microsoft.com/office/powerpoint/2010/main" val="1729383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2F041-19A9-D847-89BB-AF00014EA2B5}"/>
              </a:ext>
            </a:extLst>
          </p:cNvPr>
          <p:cNvSpPr>
            <a:spLocks noGrp="1"/>
          </p:cNvSpPr>
          <p:nvPr>
            <p:ph type="title"/>
          </p:nvPr>
        </p:nvSpPr>
        <p:spPr/>
        <p:txBody>
          <a:bodyPr/>
          <a:lstStyle/>
          <a:p>
            <a:r>
              <a:rPr lang="de-DE" dirty="0"/>
              <a:t>Gute Gründe</a:t>
            </a:r>
          </a:p>
        </p:txBody>
      </p:sp>
      <p:sp>
        <p:nvSpPr>
          <p:cNvPr id="3" name="Inhaltsplatzhalter 2">
            <a:extLst>
              <a:ext uri="{FF2B5EF4-FFF2-40B4-BE49-F238E27FC236}">
                <a16:creationId xmlns:a16="http://schemas.microsoft.com/office/drawing/2014/main" id="{5EA5B5A3-05AD-1A4A-BC6B-D4D0780F099D}"/>
              </a:ext>
            </a:extLst>
          </p:cNvPr>
          <p:cNvSpPr>
            <a:spLocks noGrp="1"/>
          </p:cNvSpPr>
          <p:nvPr>
            <p:ph idx="1"/>
          </p:nvPr>
        </p:nvSpPr>
        <p:spPr>
          <a:xfrm>
            <a:off x="628650" y="1224643"/>
            <a:ext cx="7886699" cy="1905001"/>
          </a:xfrm>
        </p:spPr>
        <p:txBody>
          <a:bodyPr>
            <a:noAutofit/>
          </a:bodyPr>
          <a:lstStyle/>
          <a:p>
            <a:pPr marL="0" lvl="0" indent="0">
              <a:lnSpc>
                <a:spcPct val="120000"/>
              </a:lnSpc>
              <a:buNone/>
            </a:pPr>
            <a:r>
              <a:rPr lang="de-DE" sz="1100" b="1" dirty="0"/>
              <a:t>5. Anschluss bei Abschluss </a:t>
            </a:r>
            <a:r>
              <a:rPr lang="de-DE" sz="800" dirty="0"/>
              <a:t>Nicht nur </a:t>
            </a:r>
            <a:r>
              <a:rPr lang="de-DE" sz="800" b="1" dirty="0"/>
              <a:t>gute Abschlüsse</a:t>
            </a:r>
            <a:r>
              <a:rPr lang="de-DE" sz="800" dirty="0"/>
              <a:t>, sondern auch </a:t>
            </a:r>
            <a:r>
              <a:rPr lang="de-DE" sz="800" b="1" dirty="0"/>
              <a:t>gute Anschlüsse </a:t>
            </a:r>
            <a:r>
              <a:rPr lang="de-DE" sz="800" dirty="0"/>
              <a:t>sind entscheidend. Enge Kooperationen mit dem Homburgischen Gymnasium Nümbrecht und dem Berufskolleg  Oberberg, Hennef und Troisdorf verhelfen den Schülerinnen und Schülern durch gemeinsame Angebote und Projekte zu einem leistungsgerechten Anschluss an die gymnasiale Oberstufe oder die Bildungsgänge des Berufskollegs.</a:t>
            </a:r>
          </a:p>
          <a:p>
            <a:pPr marL="0" lvl="0" indent="0">
              <a:lnSpc>
                <a:spcPct val="120000"/>
              </a:lnSpc>
              <a:buNone/>
            </a:pPr>
            <a:r>
              <a:rPr lang="de-DE" sz="1100" b="1" dirty="0"/>
              <a:t>6. Ganztag </a:t>
            </a:r>
            <a:r>
              <a:rPr lang="de-DE" sz="800" dirty="0"/>
              <a:t>Die Sekundarschule ist eine </a:t>
            </a:r>
            <a:r>
              <a:rPr lang="de-DE" sz="800" b="1" dirty="0"/>
              <a:t>Ganztagsschule</a:t>
            </a:r>
            <a:r>
              <a:rPr lang="de-DE" sz="800" dirty="0"/>
              <a:t>, die den Kindern und Jugendlichen </a:t>
            </a:r>
            <a:r>
              <a:rPr lang="de-DE" sz="800" b="1" dirty="0"/>
              <a:t>Zeit zum Lernen </a:t>
            </a:r>
            <a:r>
              <a:rPr lang="de-DE" sz="800" dirty="0"/>
              <a:t>sowie ein umfassendes und aufeinander abgestimmtes Bildungs- und Freizeitangebot zur Verfügung stellt.</a:t>
            </a:r>
          </a:p>
          <a:p>
            <a:pPr marL="0" lvl="0" indent="0">
              <a:lnSpc>
                <a:spcPct val="120000"/>
              </a:lnSpc>
              <a:buNone/>
            </a:pPr>
            <a:r>
              <a:rPr lang="de-DE" sz="1100" b="1" dirty="0"/>
              <a:t>7. Räumlichkeiten </a:t>
            </a:r>
            <a:r>
              <a:rPr lang="de-DE" sz="800" dirty="0"/>
              <a:t>Die Raumsituation an beiden Standorten. Am Standort in </a:t>
            </a:r>
            <a:r>
              <a:rPr lang="de-DE" sz="800" b="1" dirty="0" err="1"/>
              <a:t>Nümbrecht</a:t>
            </a:r>
            <a:r>
              <a:rPr lang="de-DE" sz="800" dirty="0"/>
              <a:t> unterrichten wir im </a:t>
            </a:r>
            <a:r>
              <a:rPr lang="de-DE" sz="800" b="1" dirty="0"/>
              <a:t>Neubau</a:t>
            </a:r>
            <a:r>
              <a:rPr lang="de-DE" sz="800" dirty="0"/>
              <a:t>, der optimal an unsere Anforderungen angepasst wurde. Hier finden sowohl Lehrerinnen und Lehrer als auch </a:t>
            </a:r>
            <a:r>
              <a:rPr lang="de-DE" sz="800" dirty="0" err="1"/>
              <a:t>Schüler:innen</a:t>
            </a:r>
            <a:r>
              <a:rPr lang="de-DE" sz="800" dirty="0"/>
              <a:t> ein ansprechendes Umfeld, das nicht nur zweckmäßig ist, sondern auch Raum für Leistung und Kreativität bietet. Am Standort in </a:t>
            </a:r>
            <a:r>
              <a:rPr lang="de-DE" sz="800" b="1" dirty="0" err="1"/>
              <a:t>Ruppichteroth</a:t>
            </a:r>
            <a:r>
              <a:rPr lang="de-DE" sz="800" dirty="0"/>
              <a:t> gibt es bereits einen, im Schuljahr 2016/17 eingeweihten, </a:t>
            </a:r>
            <a:r>
              <a:rPr lang="de-DE" sz="800" b="1" dirty="0"/>
              <a:t>Erweiterungsbau mit einer neuen Mensa und einem Selbstlernzentrum.</a:t>
            </a:r>
          </a:p>
          <a:p>
            <a:pPr marL="0" indent="0">
              <a:lnSpc>
                <a:spcPct val="120000"/>
              </a:lnSpc>
              <a:buNone/>
            </a:pPr>
            <a:endParaRPr lang="de-DE" sz="800" dirty="0"/>
          </a:p>
          <a:p>
            <a:pPr>
              <a:lnSpc>
                <a:spcPct val="120000"/>
              </a:lnSpc>
            </a:pPr>
            <a:endParaRPr lang="de-DE" sz="800" dirty="0"/>
          </a:p>
        </p:txBody>
      </p:sp>
      <p:pic>
        <p:nvPicPr>
          <p:cNvPr id="5" name="Grafik 4">
            <a:extLst>
              <a:ext uri="{FF2B5EF4-FFF2-40B4-BE49-F238E27FC236}">
                <a16:creationId xmlns:a16="http://schemas.microsoft.com/office/drawing/2014/main" id="{0D43572B-7111-B245-87F5-8FA2D926B564}"/>
              </a:ext>
            </a:extLst>
          </p:cNvPr>
          <p:cNvPicPr>
            <a:picLocks noChangeAspect="1"/>
          </p:cNvPicPr>
          <p:nvPr/>
        </p:nvPicPr>
        <p:blipFill rotWithShape="1">
          <a:blip r:embed="rId2"/>
          <a:srcRect b="15009"/>
          <a:stretch/>
        </p:blipFill>
        <p:spPr>
          <a:xfrm>
            <a:off x="0" y="3110476"/>
            <a:ext cx="9144000" cy="1619084"/>
          </a:xfrm>
          <a:prstGeom prst="rect">
            <a:avLst/>
          </a:prstGeom>
        </p:spPr>
      </p:pic>
      <p:sp>
        <p:nvSpPr>
          <p:cNvPr id="6" name="Footer Placeholder 4">
            <a:extLst>
              <a:ext uri="{FF2B5EF4-FFF2-40B4-BE49-F238E27FC236}">
                <a16:creationId xmlns:a16="http://schemas.microsoft.com/office/drawing/2014/main" id="{2416C85D-6474-8642-AEFA-7C0548B61C86}"/>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dirty="0" err="1"/>
              <a:t>Abschlüsse</a:t>
            </a:r>
            <a:r>
              <a:rPr lang="de-DE" dirty="0"/>
              <a:t> &amp; </a:t>
            </a:r>
            <a:r>
              <a:rPr lang="de-DE" dirty="0" err="1"/>
              <a:t>Möglichkeiten</a:t>
            </a:r>
            <a:r>
              <a:rPr lang="de-DE" dirty="0"/>
              <a:t>     </a:t>
            </a:r>
            <a:r>
              <a:rPr lang="de-DE" b="1" dirty="0"/>
              <a:t>Gute </a:t>
            </a:r>
            <a:r>
              <a:rPr lang="de-DE" b="1" dirty="0" err="1"/>
              <a:t>Gründe</a:t>
            </a:r>
            <a:r>
              <a:rPr lang="de-DE" b="1" dirty="0"/>
              <a:t>     </a:t>
            </a:r>
            <a:r>
              <a:rPr lang="de-DE" dirty="0"/>
              <a:t>Anmeldung     Kontakt </a:t>
            </a:r>
          </a:p>
          <a:p>
            <a:endParaRPr lang="de-DE" dirty="0"/>
          </a:p>
        </p:txBody>
      </p:sp>
    </p:spTree>
    <p:extLst>
      <p:ext uri="{BB962C8B-B14F-4D97-AF65-F5344CB8AC3E}">
        <p14:creationId xmlns:p14="http://schemas.microsoft.com/office/powerpoint/2010/main" val="2785664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E56D72-2DAC-6947-BDB8-B006882AFC9A}"/>
              </a:ext>
            </a:extLst>
          </p:cNvPr>
          <p:cNvSpPr>
            <a:spLocks noGrp="1"/>
          </p:cNvSpPr>
          <p:nvPr>
            <p:ph type="title"/>
          </p:nvPr>
        </p:nvSpPr>
        <p:spPr/>
        <p:txBody>
          <a:bodyPr/>
          <a:lstStyle/>
          <a:p>
            <a:r>
              <a:rPr lang="de-DE" dirty="0"/>
              <a:t>Inhaltsübersicht</a:t>
            </a:r>
          </a:p>
        </p:txBody>
      </p:sp>
      <p:sp>
        <p:nvSpPr>
          <p:cNvPr id="3" name="Inhaltsplatzhalter 2">
            <a:extLst>
              <a:ext uri="{FF2B5EF4-FFF2-40B4-BE49-F238E27FC236}">
                <a16:creationId xmlns:a16="http://schemas.microsoft.com/office/drawing/2014/main" id="{4B421C2B-80D5-B34F-A425-F72486569AE7}"/>
              </a:ext>
            </a:extLst>
          </p:cNvPr>
          <p:cNvSpPr>
            <a:spLocks noGrp="1"/>
          </p:cNvSpPr>
          <p:nvPr>
            <p:ph idx="1"/>
          </p:nvPr>
        </p:nvSpPr>
        <p:spPr>
          <a:xfrm>
            <a:off x="628650" y="1224643"/>
            <a:ext cx="3312414" cy="3408079"/>
          </a:xfrm>
        </p:spPr>
        <p:txBody>
          <a:bodyPr>
            <a:noAutofit/>
          </a:bodyPr>
          <a:lstStyle/>
          <a:p>
            <a:pPr marL="0" indent="0">
              <a:lnSpc>
                <a:spcPct val="100000"/>
              </a:lnSpc>
              <a:spcBef>
                <a:spcPts val="500"/>
              </a:spcBef>
              <a:buNone/>
            </a:pPr>
            <a:r>
              <a:rPr lang="de-DE" sz="1200" b="1" dirty="0"/>
              <a:t>Allgemein</a:t>
            </a:r>
          </a:p>
          <a:p>
            <a:pPr>
              <a:lnSpc>
                <a:spcPct val="100000"/>
              </a:lnSpc>
              <a:spcBef>
                <a:spcPts val="500"/>
              </a:spcBef>
            </a:pPr>
            <a:r>
              <a:rPr lang="de-DE" sz="1200" dirty="0"/>
              <a:t>Unsere Leitsätze (&amp; Zahlen)</a:t>
            </a:r>
          </a:p>
          <a:p>
            <a:pPr>
              <a:lnSpc>
                <a:spcPct val="100000"/>
              </a:lnSpc>
              <a:spcBef>
                <a:spcPts val="500"/>
              </a:spcBef>
            </a:pPr>
            <a:r>
              <a:rPr lang="de-DE" sz="1200" dirty="0"/>
              <a:t>Sekundarschule und Gesamtschule – </a:t>
            </a:r>
            <a:br>
              <a:rPr lang="de-DE" sz="1200" dirty="0"/>
            </a:br>
            <a:r>
              <a:rPr lang="de-DE" sz="1200" dirty="0"/>
              <a:t>ein Vergleich</a:t>
            </a:r>
          </a:p>
          <a:p>
            <a:pPr marL="0" indent="0">
              <a:lnSpc>
                <a:spcPct val="100000"/>
              </a:lnSpc>
              <a:spcBef>
                <a:spcPts val="500"/>
              </a:spcBef>
              <a:buNone/>
            </a:pPr>
            <a:endParaRPr lang="de-DE" sz="1200" dirty="0"/>
          </a:p>
          <a:p>
            <a:pPr marL="0" indent="0">
              <a:lnSpc>
                <a:spcPct val="100000"/>
              </a:lnSpc>
              <a:spcBef>
                <a:spcPts val="500"/>
              </a:spcBef>
              <a:buNone/>
            </a:pPr>
            <a:r>
              <a:rPr lang="de-DE" sz="1200" b="1" dirty="0"/>
              <a:t>Schulalltag</a:t>
            </a:r>
          </a:p>
          <a:p>
            <a:pPr>
              <a:lnSpc>
                <a:spcPct val="100000"/>
              </a:lnSpc>
              <a:spcBef>
                <a:spcPts val="500"/>
              </a:spcBef>
            </a:pPr>
            <a:r>
              <a:rPr lang="de-DE" sz="1200" dirty="0"/>
              <a:t>Allgemein</a:t>
            </a:r>
          </a:p>
          <a:p>
            <a:pPr>
              <a:lnSpc>
                <a:spcPct val="100000"/>
              </a:lnSpc>
              <a:spcBef>
                <a:spcPts val="500"/>
              </a:spcBef>
            </a:pPr>
            <a:r>
              <a:rPr lang="de-DE" sz="1200" dirty="0"/>
              <a:t>Stundenraster Jahrgang 5</a:t>
            </a:r>
          </a:p>
          <a:p>
            <a:pPr>
              <a:lnSpc>
                <a:spcPct val="100000"/>
              </a:lnSpc>
              <a:spcBef>
                <a:spcPts val="500"/>
              </a:spcBef>
            </a:pPr>
            <a:r>
              <a:rPr lang="de-DE" sz="1200" dirty="0"/>
              <a:t>Ganztag (Mensa)</a:t>
            </a:r>
          </a:p>
          <a:p>
            <a:pPr>
              <a:lnSpc>
                <a:spcPct val="100000"/>
              </a:lnSpc>
              <a:spcBef>
                <a:spcPts val="500"/>
              </a:spcBef>
            </a:pPr>
            <a:r>
              <a:rPr lang="de-DE" sz="1200" dirty="0"/>
              <a:t>AG Nachmittag</a:t>
            </a:r>
          </a:p>
          <a:p>
            <a:pPr>
              <a:lnSpc>
                <a:spcPct val="100000"/>
              </a:lnSpc>
              <a:spcBef>
                <a:spcPts val="500"/>
              </a:spcBef>
            </a:pPr>
            <a:r>
              <a:rPr lang="de-DE" sz="1200" dirty="0"/>
              <a:t>Sport </a:t>
            </a:r>
          </a:p>
          <a:p>
            <a:pPr>
              <a:lnSpc>
                <a:spcPct val="100000"/>
              </a:lnSpc>
              <a:spcBef>
                <a:spcPts val="500"/>
              </a:spcBef>
            </a:pPr>
            <a:r>
              <a:rPr lang="de-DE" sz="1200" dirty="0"/>
              <a:t>Veranstaltungsreihe „Eltern stärken“</a:t>
            </a:r>
          </a:p>
        </p:txBody>
      </p:sp>
      <p:sp>
        <p:nvSpPr>
          <p:cNvPr id="5" name="Inhaltsplatzhalter 2">
            <a:extLst>
              <a:ext uri="{FF2B5EF4-FFF2-40B4-BE49-F238E27FC236}">
                <a16:creationId xmlns:a16="http://schemas.microsoft.com/office/drawing/2014/main" id="{70E5428B-6E2D-E14F-ABCA-A179CDE73797}"/>
              </a:ext>
            </a:extLst>
          </p:cNvPr>
          <p:cNvSpPr txBox="1">
            <a:spLocks/>
          </p:cNvSpPr>
          <p:nvPr/>
        </p:nvSpPr>
        <p:spPr>
          <a:xfrm>
            <a:off x="4063746" y="1224642"/>
            <a:ext cx="3943350" cy="340807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500"/>
              </a:spcBef>
              <a:buNone/>
            </a:pPr>
            <a:r>
              <a:rPr lang="de-DE" sz="1200" b="1" dirty="0"/>
              <a:t>Abschlüsse &amp; Möglichkeiten</a:t>
            </a:r>
          </a:p>
          <a:p>
            <a:pPr>
              <a:spcBef>
                <a:spcPts val="500"/>
              </a:spcBef>
            </a:pPr>
            <a:r>
              <a:rPr lang="de-DE" sz="1200" dirty="0"/>
              <a:t>Fördern und Fordern</a:t>
            </a:r>
          </a:p>
          <a:p>
            <a:pPr>
              <a:spcBef>
                <a:spcPts val="500"/>
              </a:spcBef>
            </a:pPr>
            <a:r>
              <a:rPr lang="de-DE" sz="1200" dirty="0"/>
              <a:t>Übergang in eine Oberstufe zum Erlangen des Abiturs</a:t>
            </a:r>
          </a:p>
          <a:p>
            <a:pPr>
              <a:spcBef>
                <a:spcPts val="500"/>
              </a:spcBef>
            </a:pPr>
            <a:r>
              <a:rPr lang="de-DE" sz="1200" dirty="0"/>
              <a:t>Abschlüsse</a:t>
            </a:r>
          </a:p>
          <a:p>
            <a:pPr>
              <a:spcBef>
                <a:spcPts val="500"/>
              </a:spcBef>
            </a:pPr>
            <a:r>
              <a:rPr lang="de-DE" sz="1200" dirty="0"/>
              <a:t>Berufswahlorientierung</a:t>
            </a:r>
          </a:p>
          <a:p>
            <a:pPr>
              <a:spcBef>
                <a:spcPts val="500"/>
              </a:spcBef>
            </a:pPr>
            <a:r>
              <a:rPr lang="de-DE" sz="1200" dirty="0"/>
              <a:t>Kooperationen</a:t>
            </a:r>
            <a:br>
              <a:rPr lang="de-DE" sz="1200" dirty="0"/>
            </a:br>
            <a:endParaRPr lang="de-DE" sz="1200" dirty="0"/>
          </a:p>
          <a:p>
            <a:pPr marL="0" indent="0">
              <a:spcBef>
                <a:spcPts val="500"/>
              </a:spcBef>
              <a:buNone/>
            </a:pPr>
            <a:r>
              <a:rPr lang="de-DE" sz="1200" b="1" dirty="0"/>
              <a:t>Gute Gründe</a:t>
            </a:r>
          </a:p>
          <a:p>
            <a:pPr>
              <a:spcBef>
                <a:spcPts val="500"/>
              </a:spcBef>
            </a:pPr>
            <a:r>
              <a:rPr lang="de-DE" sz="1200" dirty="0"/>
              <a:t>Unsere Sekundarschule zusammengefasst</a:t>
            </a:r>
            <a:br>
              <a:rPr lang="de-DE" sz="1200" dirty="0"/>
            </a:br>
            <a:endParaRPr lang="de-DE" sz="1200" dirty="0"/>
          </a:p>
          <a:p>
            <a:pPr marL="0" indent="0">
              <a:spcBef>
                <a:spcPts val="500"/>
              </a:spcBef>
              <a:buNone/>
            </a:pPr>
            <a:r>
              <a:rPr lang="de-DE" sz="1200" b="1" dirty="0"/>
              <a:t>Anmeldung </a:t>
            </a:r>
            <a:br>
              <a:rPr lang="de-DE" sz="1200" b="1" dirty="0"/>
            </a:br>
            <a:endParaRPr lang="de-DE" sz="1200" b="1" dirty="0"/>
          </a:p>
          <a:p>
            <a:pPr marL="0" indent="0">
              <a:spcBef>
                <a:spcPts val="500"/>
              </a:spcBef>
              <a:buNone/>
            </a:pPr>
            <a:r>
              <a:rPr lang="de-DE" sz="1200" b="1" dirty="0"/>
              <a:t>Kontakt</a:t>
            </a:r>
          </a:p>
        </p:txBody>
      </p:sp>
      <p:sp>
        <p:nvSpPr>
          <p:cNvPr id="6" name="Footer Placeholder 4">
            <a:extLst>
              <a:ext uri="{FF2B5EF4-FFF2-40B4-BE49-F238E27FC236}">
                <a16:creationId xmlns:a16="http://schemas.microsoft.com/office/drawing/2014/main" id="{F7C4AFB2-C919-CB42-8C6E-5138837D5441}"/>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Tree>
    <p:extLst>
      <p:ext uri="{BB962C8B-B14F-4D97-AF65-F5344CB8AC3E}">
        <p14:creationId xmlns:p14="http://schemas.microsoft.com/office/powerpoint/2010/main" val="387618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36C37-2F1B-D84A-A8A0-75C210667573}"/>
              </a:ext>
            </a:extLst>
          </p:cNvPr>
          <p:cNvSpPr>
            <a:spLocks noGrp="1"/>
          </p:cNvSpPr>
          <p:nvPr>
            <p:ph type="title"/>
          </p:nvPr>
        </p:nvSpPr>
        <p:spPr/>
        <p:txBody>
          <a:bodyPr/>
          <a:lstStyle/>
          <a:p>
            <a:r>
              <a:rPr lang="de-DE" dirty="0"/>
              <a:t>Anmeldung - Termine</a:t>
            </a:r>
          </a:p>
        </p:txBody>
      </p:sp>
      <p:sp>
        <p:nvSpPr>
          <p:cNvPr id="4" name="Footer Placeholder 4">
            <a:extLst>
              <a:ext uri="{FF2B5EF4-FFF2-40B4-BE49-F238E27FC236}">
                <a16:creationId xmlns:a16="http://schemas.microsoft.com/office/drawing/2014/main" id="{FE6D533A-4559-924E-A0D0-3D439D1E2A23}"/>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dirty="0" err="1"/>
              <a:t>Abschlüsse</a:t>
            </a:r>
            <a:r>
              <a:rPr lang="de-DE" dirty="0"/>
              <a:t> &amp; </a:t>
            </a:r>
            <a:r>
              <a:rPr lang="de-DE" dirty="0" err="1"/>
              <a:t>Möglichkeiten</a:t>
            </a:r>
            <a:r>
              <a:rPr lang="de-DE" dirty="0"/>
              <a:t>     Gute </a:t>
            </a:r>
            <a:r>
              <a:rPr lang="de-DE" dirty="0" err="1"/>
              <a:t>Gründe</a:t>
            </a:r>
            <a:r>
              <a:rPr lang="de-DE" dirty="0"/>
              <a:t>     </a:t>
            </a:r>
            <a:r>
              <a:rPr lang="de-DE" b="1" dirty="0"/>
              <a:t>Anmeldung   </a:t>
            </a:r>
            <a:r>
              <a:rPr lang="de-DE" dirty="0"/>
              <a:t>  Kontakt </a:t>
            </a:r>
          </a:p>
          <a:p>
            <a:endParaRPr lang="de-DE" dirty="0"/>
          </a:p>
        </p:txBody>
      </p:sp>
      <p:sp>
        <p:nvSpPr>
          <p:cNvPr id="5" name="Inhaltsplatzhalter 2">
            <a:extLst>
              <a:ext uri="{FF2B5EF4-FFF2-40B4-BE49-F238E27FC236}">
                <a16:creationId xmlns:a16="http://schemas.microsoft.com/office/drawing/2014/main" id="{CA5DCB4B-4E74-A54F-B96A-A959D2F025EF}"/>
              </a:ext>
            </a:extLst>
          </p:cNvPr>
          <p:cNvSpPr>
            <a:spLocks noGrp="1"/>
          </p:cNvSpPr>
          <p:nvPr>
            <p:ph idx="1"/>
          </p:nvPr>
        </p:nvSpPr>
        <p:spPr>
          <a:xfrm>
            <a:off x="628650" y="1224643"/>
            <a:ext cx="7886700" cy="3408079"/>
          </a:xfrm>
        </p:spPr>
        <p:txBody>
          <a:bodyPr>
            <a:normAutofit fontScale="70000" lnSpcReduction="20000"/>
          </a:bodyPr>
          <a:lstStyle/>
          <a:p>
            <a:pPr marL="0" marR="367030" indent="0">
              <a:lnSpc>
                <a:spcPct val="107000"/>
              </a:lnSpc>
              <a:spcBef>
                <a:spcPts val="600"/>
              </a:spcBef>
              <a:buNone/>
            </a:pPr>
            <a:r>
              <a:rPr lang="de-DE" sz="1200" b="1" dirty="0">
                <a:ea typeface="Microsoft YaHei" pitchFamily="2"/>
                <a:cs typeface="Mangal" pitchFamily="2"/>
              </a:rPr>
              <a:t>Schnuppertag:</a:t>
            </a:r>
            <a:r>
              <a:rPr lang="de-DE" sz="1200" b="1" dirty="0">
                <a:solidFill>
                  <a:srgbClr val="FF0000"/>
                </a:solidFill>
                <a:ea typeface="Microsoft YaHei" pitchFamily="2"/>
                <a:cs typeface="Mangal" pitchFamily="2"/>
              </a:rPr>
              <a:t> </a:t>
            </a:r>
            <a:r>
              <a:rPr lang="de-DE" sz="1200" dirty="0">
                <a:solidFill>
                  <a:srgbClr val="10253F"/>
                </a:solidFill>
                <a:ea typeface="Microsoft YaHei" pitchFamily="2"/>
                <a:cs typeface="Mangal" pitchFamily="2"/>
              </a:rPr>
              <a:t>Samstag, 04. November 2023, ab 09:45 Uhr an beiden Standorten</a:t>
            </a:r>
            <a:r>
              <a:rPr lang="de-DE" sz="1200" b="1" dirty="0">
                <a:ea typeface="Microsoft YaHei" pitchFamily="2"/>
                <a:cs typeface="Mangal" pitchFamily="2"/>
              </a:rPr>
              <a:t> </a:t>
            </a:r>
          </a:p>
          <a:p>
            <a:pPr marL="0" marR="367030" indent="0">
              <a:lnSpc>
                <a:spcPct val="107000"/>
              </a:lnSpc>
              <a:spcBef>
                <a:spcPts val="600"/>
              </a:spcBef>
              <a:buNone/>
            </a:pPr>
            <a:endParaRPr lang="de-DE" sz="1200" b="1" dirty="0">
              <a:ea typeface="Calibri" panose="020F0502020204030204" pitchFamily="34" charset="0"/>
              <a:cs typeface="Times New Roman" panose="02020603050405020304" pitchFamily="18" charset="0"/>
            </a:endParaRPr>
          </a:p>
          <a:p>
            <a:pPr marL="0" marR="367030" indent="0">
              <a:lnSpc>
                <a:spcPct val="107000"/>
              </a:lnSpc>
              <a:spcBef>
                <a:spcPts val="600"/>
              </a:spcBef>
              <a:buNone/>
            </a:pPr>
            <a:endParaRPr lang="de-DE" sz="1200" b="1" dirty="0">
              <a:ea typeface="Calibri" panose="020F0502020204030204" pitchFamily="34" charset="0"/>
              <a:cs typeface="Times New Roman" panose="02020603050405020304" pitchFamily="18" charset="0"/>
            </a:endParaRPr>
          </a:p>
          <a:p>
            <a:pPr marL="0" marR="367030" indent="0">
              <a:lnSpc>
                <a:spcPct val="107000"/>
              </a:lnSpc>
              <a:spcBef>
                <a:spcPts val="600"/>
              </a:spcBef>
              <a:buNone/>
            </a:pPr>
            <a:r>
              <a:rPr lang="de-DE" sz="1200" b="1" dirty="0">
                <a:ea typeface="Calibri" panose="020F0502020204030204" pitchFamily="34" charset="0"/>
                <a:cs typeface="Times New Roman" panose="02020603050405020304" pitchFamily="18" charset="0"/>
              </a:rPr>
              <a:t>Infoabend </a:t>
            </a:r>
            <a:r>
              <a:rPr lang="de-DE" sz="1200" dirty="0">
                <a:ea typeface="Calibri" panose="020F0502020204030204" pitchFamily="34" charset="0"/>
                <a:cs typeface="Times New Roman" panose="02020603050405020304" pitchFamily="18" charset="0"/>
              </a:rPr>
              <a:t>am Standort in </a:t>
            </a:r>
            <a:r>
              <a:rPr lang="de-DE" sz="1200" dirty="0">
                <a:solidFill>
                  <a:schemeClr val="accent6"/>
                </a:solidFill>
                <a:ea typeface="Calibri" panose="020F0502020204030204" pitchFamily="34" charset="0"/>
                <a:cs typeface="Times New Roman" panose="02020603050405020304" pitchFamily="18" charset="0"/>
              </a:rPr>
              <a:t>Ruppichteroth </a:t>
            </a:r>
            <a:r>
              <a:rPr lang="de-DE" sz="1200" dirty="0">
                <a:ea typeface="Calibri" panose="020F0502020204030204" pitchFamily="34" charset="0"/>
                <a:cs typeface="Times New Roman" panose="02020603050405020304" pitchFamily="18" charset="0"/>
              </a:rPr>
              <a:t>Mittwoch, 22. November 2023 um 19 Uhr </a:t>
            </a:r>
          </a:p>
          <a:p>
            <a:pPr marL="0" marR="367030" indent="0">
              <a:lnSpc>
                <a:spcPct val="107000"/>
              </a:lnSpc>
              <a:spcBef>
                <a:spcPts val="600"/>
              </a:spcBef>
              <a:buNone/>
            </a:pPr>
            <a:r>
              <a:rPr lang="de-DE" sz="1200" dirty="0">
                <a:ea typeface="Calibri" panose="020F0502020204030204" pitchFamily="34" charset="0"/>
                <a:cs typeface="Times New Roman" panose="02020603050405020304" pitchFamily="18" charset="0"/>
              </a:rPr>
              <a:t> </a:t>
            </a:r>
          </a:p>
          <a:p>
            <a:pPr marL="0" marR="367030" indent="0">
              <a:lnSpc>
                <a:spcPct val="107000"/>
              </a:lnSpc>
              <a:spcBef>
                <a:spcPts val="600"/>
              </a:spcBef>
              <a:buNone/>
            </a:pPr>
            <a:endParaRPr lang="de-DE" sz="1200" dirty="0">
              <a:ea typeface="Calibri" panose="020F0502020204030204" pitchFamily="34" charset="0"/>
              <a:cs typeface="Times New Roman" panose="02020603050405020304" pitchFamily="18" charset="0"/>
            </a:endParaRPr>
          </a:p>
          <a:p>
            <a:pPr marL="0" marR="367030" indent="0">
              <a:lnSpc>
                <a:spcPct val="107000"/>
              </a:lnSpc>
              <a:spcBef>
                <a:spcPts val="600"/>
              </a:spcBef>
              <a:buNone/>
            </a:pPr>
            <a:r>
              <a:rPr lang="de-DE" sz="1200" b="1" dirty="0">
                <a:ea typeface="Calibri" panose="020F0502020204030204" pitchFamily="34" charset="0"/>
                <a:cs typeface="Times New Roman" panose="02020603050405020304" pitchFamily="18" charset="0"/>
              </a:rPr>
              <a:t>Infoabend </a:t>
            </a:r>
            <a:r>
              <a:rPr lang="de-DE" sz="1200" dirty="0">
                <a:ea typeface="Calibri" panose="020F0502020204030204" pitchFamily="34" charset="0"/>
                <a:cs typeface="Times New Roman" panose="02020603050405020304" pitchFamily="18" charset="0"/>
              </a:rPr>
              <a:t>am Standort in </a:t>
            </a:r>
            <a:r>
              <a:rPr lang="de-DE" sz="1200" dirty="0">
                <a:solidFill>
                  <a:schemeClr val="accent5"/>
                </a:solidFill>
                <a:ea typeface="Calibri" panose="020F0502020204030204" pitchFamily="34" charset="0"/>
                <a:cs typeface="Times New Roman" panose="02020603050405020304" pitchFamily="18" charset="0"/>
              </a:rPr>
              <a:t>Nümbrecht </a:t>
            </a:r>
            <a:r>
              <a:rPr lang="de-DE" sz="1200" dirty="0">
                <a:ea typeface="Calibri" panose="020F0502020204030204" pitchFamily="34" charset="0"/>
                <a:cs typeface="Times New Roman" panose="02020603050405020304" pitchFamily="18" charset="0"/>
              </a:rPr>
              <a:t>Donnerstag, 23. November 2023 um 19 Uhr</a:t>
            </a:r>
          </a:p>
          <a:p>
            <a:pPr marL="0" marR="367030" indent="0">
              <a:lnSpc>
                <a:spcPct val="107000"/>
              </a:lnSpc>
              <a:spcBef>
                <a:spcPts val="600"/>
              </a:spcBef>
              <a:buNone/>
            </a:pPr>
            <a:endParaRPr lang="de-DE" sz="1200" dirty="0">
              <a:ea typeface="Microsoft YaHei" pitchFamily="2"/>
              <a:cs typeface="Times New Roman" panose="02020603050405020304" pitchFamily="18" charset="0"/>
            </a:endParaRPr>
          </a:p>
          <a:p>
            <a:pPr marL="0" marR="367030" indent="0">
              <a:lnSpc>
                <a:spcPct val="107000"/>
              </a:lnSpc>
              <a:spcBef>
                <a:spcPts val="600"/>
              </a:spcBef>
              <a:buNone/>
            </a:pPr>
            <a:r>
              <a:rPr lang="de-DE" sz="1200" b="1" dirty="0">
                <a:ea typeface="Calibri" panose="020F0502020204030204" pitchFamily="34" charset="0"/>
                <a:cs typeface="Times New Roman" panose="02020603050405020304" pitchFamily="18" charset="0"/>
              </a:rPr>
              <a:t>ANMELDEBERATUNG: </a:t>
            </a:r>
            <a:endParaRPr lang="de-DE" sz="1000" dirty="0">
              <a:ea typeface="Microsoft YaHei" pitchFamily="2"/>
              <a:cs typeface="Times New Roman" panose="02020603050405020304" pitchFamily="18" charset="0"/>
            </a:endParaRPr>
          </a:p>
          <a:p>
            <a:pPr marL="0" marR="365760" lvl="0" indent="0">
              <a:lnSpc>
                <a:spcPct val="107000"/>
              </a:lnSpc>
              <a:spcAft>
                <a:spcPts val="800"/>
              </a:spcAft>
              <a:buNone/>
            </a:pPr>
            <a:r>
              <a:rPr lang="de-DE" sz="1200" dirty="0">
                <a:ea typeface="Calibri" panose="020F0502020204030204" pitchFamily="34" charset="0"/>
                <a:cs typeface="Times New Roman" panose="02020603050405020304" pitchFamily="18" charset="0"/>
              </a:rPr>
              <a:t>Terminabsprache für eine </a:t>
            </a:r>
            <a:r>
              <a:rPr lang="de-DE" sz="1200" b="1" dirty="0">
                <a:ea typeface="Calibri" panose="020F0502020204030204" pitchFamily="34" charset="0"/>
                <a:cs typeface="Times New Roman" panose="02020603050405020304" pitchFamily="18" charset="0"/>
              </a:rPr>
              <a:t>individuelle Beratung </a:t>
            </a:r>
            <a:r>
              <a:rPr lang="de-DE" sz="1200" dirty="0">
                <a:ea typeface="Calibri" panose="020F0502020204030204" pitchFamily="34" charset="0"/>
                <a:cs typeface="Times New Roman" panose="02020603050405020304" pitchFamily="18" charset="0"/>
              </a:rPr>
              <a:t>(persönlich, telefonisch oder per Videobesprechung) mit Frau Nadine de Wijn unter </a:t>
            </a:r>
          </a:p>
          <a:p>
            <a:pPr marL="0" marR="365760" lvl="0" indent="0">
              <a:lnSpc>
                <a:spcPct val="107000"/>
              </a:lnSpc>
              <a:spcAft>
                <a:spcPts val="800"/>
              </a:spcAft>
              <a:buNone/>
            </a:pPr>
            <a:r>
              <a:rPr lang="de-DE" sz="1200" u="sng" dirty="0">
                <a:ea typeface="Calibri" panose="020F0502020204030204" pitchFamily="34" charset="0"/>
                <a:cs typeface="Times New Roman" panose="02020603050405020304" pitchFamily="18" charset="0"/>
              </a:rPr>
              <a:t>n.dewijn@sek-nr.de </a:t>
            </a:r>
          </a:p>
          <a:p>
            <a:pPr marL="0" marR="365760" lvl="0" indent="0">
              <a:lnSpc>
                <a:spcPct val="107000"/>
              </a:lnSpc>
              <a:spcAft>
                <a:spcPts val="800"/>
              </a:spcAft>
              <a:buNone/>
            </a:pPr>
            <a:r>
              <a:rPr lang="de-DE" sz="1200" dirty="0">
                <a:ea typeface="Calibri" panose="020F0502020204030204" pitchFamily="34" charset="0"/>
                <a:cs typeface="Times New Roman" panose="02020603050405020304" pitchFamily="18" charset="0"/>
              </a:rPr>
              <a:t>Persönliche </a:t>
            </a:r>
            <a:r>
              <a:rPr lang="de-DE" sz="1200" dirty="0" err="1">
                <a:ea typeface="Calibri" panose="020F0502020204030204" pitchFamily="34" charset="0"/>
                <a:cs typeface="Times New Roman" panose="02020603050405020304" pitchFamily="18" charset="0"/>
              </a:rPr>
              <a:t>Anmeldebratung</a:t>
            </a:r>
            <a:r>
              <a:rPr lang="de-DE" sz="1200" dirty="0">
                <a:ea typeface="Calibri" panose="020F0502020204030204" pitchFamily="34" charset="0"/>
                <a:cs typeface="Times New Roman" panose="02020603050405020304" pitchFamily="18" charset="0"/>
              </a:rPr>
              <a:t> in der Schule am </a:t>
            </a:r>
            <a:r>
              <a:rPr lang="de-DE" sz="1200" b="1" dirty="0">
                <a:ea typeface="Calibri" panose="020F0502020204030204" pitchFamily="34" charset="0"/>
                <a:cs typeface="Times New Roman" panose="02020603050405020304" pitchFamily="18" charset="0"/>
              </a:rPr>
              <a:t>Freitag, 26.01.24 von 13.00 Uhr – 15.30 Uhr </a:t>
            </a:r>
            <a:endParaRPr lang="de-DE" sz="1200" dirty="0">
              <a:ea typeface="Calibri" panose="020F0502020204030204" pitchFamily="34" charset="0"/>
              <a:cs typeface="Times New Roman" panose="02020603050405020304" pitchFamily="18" charset="0"/>
            </a:endParaRPr>
          </a:p>
          <a:p>
            <a:pPr marL="0" lvl="0" indent="0">
              <a:buNone/>
            </a:pPr>
            <a:r>
              <a:rPr lang="de-DE" sz="1200" b="1" dirty="0">
                <a:ea typeface="Calibri" panose="020F0502020204030204" pitchFamily="34" charset="0"/>
                <a:cs typeface="Times New Roman" panose="02020603050405020304" pitchFamily="18" charset="0"/>
              </a:rPr>
              <a:t>ANMELDUNGEN: </a:t>
            </a:r>
            <a:r>
              <a:rPr lang="de-DE" sz="1000" dirty="0">
                <a:ea typeface="Calibri" panose="020F0502020204030204" pitchFamily="34" charset="0"/>
                <a:cs typeface="Times New Roman" panose="02020603050405020304" pitchFamily="18" charset="0"/>
              </a:rPr>
              <a:t> </a:t>
            </a:r>
          </a:p>
          <a:p>
            <a:pPr marL="0" lvl="0" indent="0">
              <a:buNone/>
            </a:pPr>
            <a:r>
              <a:rPr lang="de-DE" sz="1200" b="1" dirty="0">
                <a:ea typeface="Calibri" panose="020F0502020204030204" pitchFamily="34" charset="0"/>
                <a:cs typeface="Times New Roman" panose="02020603050405020304" pitchFamily="18" charset="0"/>
              </a:rPr>
              <a:t>Montag, 19.02.24 – Freitag, 15.03.24</a:t>
            </a:r>
            <a:r>
              <a:rPr lang="de-DE" sz="1200" dirty="0">
                <a:ea typeface="Calibri" panose="020F0502020204030204" pitchFamily="34" charset="0"/>
                <a:cs typeface="Times New Roman" panose="02020603050405020304" pitchFamily="18" charset="0"/>
              </a:rPr>
              <a:t>, jeweils von </a:t>
            </a:r>
            <a:r>
              <a:rPr lang="de-DE" sz="1200" b="1" dirty="0">
                <a:ea typeface="Calibri" panose="020F0502020204030204" pitchFamily="34" charset="0"/>
                <a:cs typeface="Times New Roman" panose="02020603050405020304" pitchFamily="18" charset="0"/>
              </a:rPr>
              <a:t>08.00 Uhr bis 12.00 Uhr oder nach Vereinbarung </a:t>
            </a:r>
          </a:p>
          <a:p>
            <a:pPr marL="0" lvl="0" indent="0">
              <a:buNone/>
            </a:pPr>
            <a:endParaRPr lang="de-DE" sz="1200" b="1" dirty="0">
              <a:ea typeface="Microsoft YaHei" pitchFamily="2"/>
              <a:cs typeface="Mangal" pitchFamily="2"/>
            </a:endParaRPr>
          </a:p>
          <a:p>
            <a:pPr marL="0" lvl="0" indent="0">
              <a:buNone/>
            </a:pPr>
            <a:r>
              <a:rPr lang="de-DE" sz="1200" b="1" dirty="0">
                <a:ea typeface="Microsoft YaHei" pitchFamily="2"/>
                <a:cs typeface="Mangal" pitchFamily="2"/>
              </a:rPr>
              <a:t> </a:t>
            </a:r>
            <a:endParaRPr lang="de-DE" sz="1200" dirty="0"/>
          </a:p>
          <a:p>
            <a:endParaRPr lang="de-DE" sz="1200" dirty="0"/>
          </a:p>
        </p:txBody>
      </p:sp>
    </p:spTree>
    <p:extLst>
      <p:ext uri="{BB962C8B-B14F-4D97-AF65-F5344CB8AC3E}">
        <p14:creationId xmlns:p14="http://schemas.microsoft.com/office/powerpoint/2010/main" val="3512549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36C37-2F1B-D84A-A8A0-75C210667573}"/>
              </a:ext>
            </a:extLst>
          </p:cNvPr>
          <p:cNvSpPr>
            <a:spLocks noGrp="1"/>
          </p:cNvSpPr>
          <p:nvPr>
            <p:ph type="title"/>
          </p:nvPr>
        </p:nvSpPr>
        <p:spPr/>
        <p:txBody>
          <a:bodyPr/>
          <a:lstStyle/>
          <a:p>
            <a:r>
              <a:rPr lang="de-DE" dirty="0"/>
              <a:t>Kontakt</a:t>
            </a:r>
          </a:p>
        </p:txBody>
      </p:sp>
      <p:sp>
        <p:nvSpPr>
          <p:cNvPr id="3" name="Inhaltsplatzhalter 2">
            <a:extLst>
              <a:ext uri="{FF2B5EF4-FFF2-40B4-BE49-F238E27FC236}">
                <a16:creationId xmlns:a16="http://schemas.microsoft.com/office/drawing/2014/main" id="{43A8C7B1-07EE-664E-9905-17CC8FD8765F}"/>
              </a:ext>
            </a:extLst>
          </p:cNvPr>
          <p:cNvSpPr>
            <a:spLocks noGrp="1"/>
          </p:cNvSpPr>
          <p:nvPr>
            <p:ph idx="1"/>
          </p:nvPr>
        </p:nvSpPr>
        <p:spPr/>
        <p:txBody>
          <a:bodyPr>
            <a:normAutofit/>
          </a:bodyPr>
          <a:lstStyle/>
          <a:p>
            <a:pPr marL="0" marR="367030" indent="0">
              <a:lnSpc>
                <a:spcPct val="100000"/>
              </a:lnSpc>
              <a:spcBef>
                <a:spcPts val="600"/>
              </a:spcBef>
              <a:spcAft>
                <a:spcPts val="0"/>
              </a:spcAft>
              <a:buNone/>
            </a:pPr>
            <a:r>
              <a:rPr lang="de-DE" sz="1200" b="1" dirty="0">
                <a:ea typeface="Calibri" panose="020F0502020204030204" pitchFamily="34" charset="0"/>
                <a:cs typeface="Times New Roman" panose="02020603050405020304" pitchFamily="18" charset="0"/>
              </a:rPr>
              <a:t>FRAGEN ALLER ART: </a:t>
            </a:r>
            <a:endParaRPr lang="de-DE" sz="1200" dirty="0">
              <a:ea typeface="Calibri" panose="020F0502020204030204" pitchFamily="34" charset="0"/>
              <a:cs typeface="Times New Roman" panose="02020603050405020304" pitchFamily="18" charset="0"/>
            </a:endParaRPr>
          </a:p>
          <a:p>
            <a:pPr algn="ctr">
              <a:lnSpc>
                <a:spcPct val="100000"/>
              </a:lnSpc>
              <a:spcBef>
                <a:spcPts val="0"/>
              </a:spcBef>
              <a:defRPr/>
            </a:pPr>
            <a:endParaRPr lang="de-DE" sz="1200" dirty="0"/>
          </a:p>
          <a:p>
            <a:pPr marL="0" indent="0">
              <a:lnSpc>
                <a:spcPct val="100000"/>
              </a:lnSpc>
              <a:spcBef>
                <a:spcPts val="0"/>
              </a:spcBef>
              <a:buNone/>
              <a:defRPr/>
            </a:pPr>
            <a:r>
              <a:rPr lang="de-DE" sz="1200" dirty="0"/>
              <a:t>Abteilungsleitung 1, </a:t>
            </a:r>
            <a:r>
              <a:rPr lang="de-DE" sz="1200" b="1" dirty="0"/>
              <a:t>Frau de </a:t>
            </a:r>
            <a:r>
              <a:rPr lang="de-DE" sz="1200" b="1" dirty="0" err="1"/>
              <a:t>Wijn</a:t>
            </a:r>
            <a:r>
              <a:rPr lang="de-DE" sz="1200" dirty="0"/>
              <a:t>, </a:t>
            </a:r>
            <a:br>
              <a:rPr lang="de-DE" sz="1200" dirty="0"/>
            </a:br>
            <a:r>
              <a:rPr lang="de-DE" sz="1200" dirty="0"/>
              <a:t>per Email an </a:t>
            </a:r>
            <a:r>
              <a:rPr lang="de-DE" sz="1200" dirty="0">
                <a:hlinkClick r:id="rId2"/>
              </a:rPr>
              <a:t>n.dewijn@sek-nr.de</a:t>
            </a:r>
            <a:endParaRPr lang="de-DE" sz="1200" dirty="0"/>
          </a:p>
          <a:p>
            <a:pPr marL="0" indent="0">
              <a:lnSpc>
                <a:spcPct val="100000"/>
              </a:lnSpc>
              <a:spcBef>
                <a:spcPts val="0"/>
              </a:spcBef>
              <a:buNone/>
              <a:defRPr/>
            </a:pPr>
            <a:r>
              <a:rPr lang="de-DE" sz="1200" dirty="0"/>
              <a:t>oder telefonisch über die Sekretariate </a:t>
            </a:r>
          </a:p>
          <a:p>
            <a:pPr marL="0" indent="0">
              <a:lnSpc>
                <a:spcPct val="100000"/>
              </a:lnSpc>
              <a:spcBef>
                <a:spcPts val="0"/>
              </a:spcBef>
              <a:buNone/>
              <a:defRPr/>
            </a:pPr>
            <a:endParaRPr lang="de-DE" sz="1200" dirty="0"/>
          </a:p>
          <a:p>
            <a:pPr marL="0" indent="0">
              <a:lnSpc>
                <a:spcPct val="100000"/>
              </a:lnSpc>
              <a:spcBef>
                <a:spcPts val="200"/>
              </a:spcBef>
              <a:buNone/>
            </a:pPr>
            <a:r>
              <a:rPr lang="de-DE" sz="1200" dirty="0"/>
              <a:t>Standort </a:t>
            </a:r>
            <a:r>
              <a:rPr lang="de-DE" sz="1200" b="1" dirty="0" err="1">
                <a:solidFill>
                  <a:schemeClr val="accent5"/>
                </a:solidFill>
              </a:rPr>
              <a:t>Nümbrecht</a:t>
            </a:r>
            <a:r>
              <a:rPr lang="de-DE" sz="1200" b="1" dirty="0">
                <a:solidFill>
                  <a:schemeClr val="accent5"/>
                </a:solidFill>
              </a:rPr>
              <a:t>		</a:t>
            </a:r>
            <a:r>
              <a:rPr lang="de-DE" sz="1200" dirty="0"/>
              <a:t>Standort </a:t>
            </a:r>
            <a:r>
              <a:rPr lang="de-DE" sz="1200" b="1" dirty="0" err="1">
                <a:solidFill>
                  <a:schemeClr val="accent6"/>
                </a:solidFill>
              </a:rPr>
              <a:t>Ruppichteroth</a:t>
            </a:r>
            <a:endParaRPr lang="de-DE" sz="1200" b="1" dirty="0">
              <a:solidFill>
                <a:schemeClr val="accent6"/>
              </a:solidFill>
            </a:endParaRPr>
          </a:p>
          <a:p>
            <a:pPr marL="0" indent="0">
              <a:lnSpc>
                <a:spcPct val="100000"/>
              </a:lnSpc>
              <a:spcBef>
                <a:spcPts val="200"/>
              </a:spcBef>
              <a:buNone/>
            </a:pPr>
            <a:r>
              <a:rPr lang="de-DE" sz="1200" dirty="0"/>
              <a:t>Tel.: 02293/913060			Tel.: 02295/902301</a:t>
            </a:r>
          </a:p>
          <a:p>
            <a:pPr marL="0" indent="0">
              <a:lnSpc>
                <a:spcPct val="100000"/>
              </a:lnSpc>
              <a:buNone/>
            </a:pPr>
            <a:endParaRPr lang="de-DE" sz="1200" dirty="0"/>
          </a:p>
          <a:p>
            <a:pPr marL="0" indent="0">
              <a:lnSpc>
                <a:spcPct val="100000"/>
              </a:lnSpc>
              <a:spcBef>
                <a:spcPts val="0"/>
              </a:spcBef>
              <a:buNone/>
              <a:defRPr/>
            </a:pPr>
            <a:endParaRPr lang="de-DE" sz="1200" dirty="0"/>
          </a:p>
          <a:p>
            <a:pPr marL="0" lvl="0" indent="0">
              <a:lnSpc>
                <a:spcPct val="100000"/>
              </a:lnSpc>
              <a:buNone/>
            </a:pPr>
            <a:endParaRPr lang="de-DE" sz="1200" dirty="0"/>
          </a:p>
          <a:p>
            <a:pPr>
              <a:lnSpc>
                <a:spcPct val="100000"/>
              </a:lnSpc>
            </a:pPr>
            <a:endParaRPr lang="de-DE" sz="1200" dirty="0"/>
          </a:p>
        </p:txBody>
      </p:sp>
      <p:sp>
        <p:nvSpPr>
          <p:cNvPr id="4" name="Footer Placeholder 4">
            <a:extLst>
              <a:ext uri="{FF2B5EF4-FFF2-40B4-BE49-F238E27FC236}">
                <a16:creationId xmlns:a16="http://schemas.microsoft.com/office/drawing/2014/main" id="{FE6D533A-4559-924E-A0D0-3D439D1E2A23}"/>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Schulalltag     </a:t>
            </a:r>
            <a:r>
              <a:rPr lang="de-DE" dirty="0" err="1"/>
              <a:t>Abschlüsse</a:t>
            </a:r>
            <a:r>
              <a:rPr lang="de-DE" dirty="0"/>
              <a:t> &amp; </a:t>
            </a:r>
            <a:r>
              <a:rPr lang="de-DE" dirty="0" err="1"/>
              <a:t>Möglichkeiten</a:t>
            </a:r>
            <a:r>
              <a:rPr lang="de-DE" dirty="0"/>
              <a:t>     Gute </a:t>
            </a:r>
            <a:r>
              <a:rPr lang="de-DE" dirty="0" err="1"/>
              <a:t>Gründe</a:t>
            </a:r>
            <a:r>
              <a:rPr lang="de-DE" dirty="0"/>
              <a:t>     Anmeldung</a:t>
            </a:r>
            <a:r>
              <a:rPr lang="de-DE" b="1" dirty="0"/>
              <a:t>   </a:t>
            </a:r>
            <a:r>
              <a:rPr lang="de-DE" dirty="0"/>
              <a:t>  </a:t>
            </a:r>
            <a:r>
              <a:rPr lang="de-DE" b="1" dirty="0"/>
              <a:t>Kontakt </a:t>
            </a:r>
          </a:p>
          <a:p>
            <a:endParaRPr lang="de-DE" dirty="0"/>
          </a:p>
        </p:txBody>
      </p:sp>
      <p:pic>
        <p:nvPicPr>
          <p:cNvPr id="8" name="Grafik 7" descr="Ein Bild, das Gebäude, draußen, Straße, fahrend enthält.&#10;&#10;Automatisch generierte Beschreibung">
            <a:extLst>
              <a:ext uri="{FF2B5EF4-FFF2-40B4-BE49-F238E27FC236}">
                <a16:creationId xmlns:a16="http://schemas.microsoft.com/office/drawing/2014/main" id="{1BE8B943-DE6A-114D-A9FA-0817A1E2FD0D}"/>
              </a:ext>
            </a:extLst>
          </p:cNvPr>
          <p:cNvPicPr>
            <a:picLocks noChangeAspect="1"/>
          </p:cNvPicPr>
          <p:nvPr/>
        </p:nvPicPr>
        <p:blipFill rotWithShape="1">
          <a:blip r:embed="rId3"/>
          <a:srcRect l="38958" r="12591"/>
          <a:stretch/>
        </p:blipFill>
        <p:spPr>
          <a:xfrm>
            <a:off x="-350730" y="3099239"/>
            <a:ext cx="3807912" cy="1637361"/>
          </a:xfrm>
          <a:prstGeom prst="rect">
            <a:avLst/>
          </a:prstGeom>
        </p:spPr>
      </p:pic>
      <p:pic>
        <p:nvPicPr>
          <p:cNvPr id="9" name="Grafik 8" descr="Ein Bild, das draußen, Gebäude, Haus, Front enthält.&#10;&#10;Automatisch generierte Beschreibung">
            <a:extLst>
              <a:ext uri="{FF2B5EF4-FFF2-40B4-BE49-F238E27FC236}">
                <a16:creationId xmlns:a16="http://schemas.microsoft.com/office/drawing/2014/main" id="{4A998E2F-A95C-4040-B972-FDE3284426B6}"/>
              </a:ext>
            </a:extLst>
          </p:cNvPr>
          <p:cNvPicPr>
            <a:picLocks noChangeAspect="1"/>
          </p:cNvPicPr>
          <p:nvPr/>
        </p:nvPicPr>
        <p:blipFill rotWithShape="1">
          <a:blip r:embed="rId4"/>
          <a:srcRect l="17548" t="496" r="160" b="-496"/>
          <a:stretch/>
        </p:blipFill>
        <p:spPr>
          <a:xfrm>
            <a:off x="3444656" y="3099239"/>
            <a:ext cx="6467674" cy="1637361"/>
          </a:xfrm>
          <a:prstGeom prst="rect">
            <a:avLst/>
          </a:prstGeom>
        </p:spPr>
      </p:pic>
    </p:spTree>
    <p:extLst>
      <p:ext uri="{BB962C8B-B14F-4D97-AF65-F5344CB8AC3E}">
        <p14:creationId xmlns:p14="http://schemas.microsoft.com/office/powerpoint/2010/main" val="3509669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0E0285C-D2CE-A640-84F6-CE20CF78AA5C}"/>
              </a:ext>
            </a:extLst>
          </p:cNvPr>
          <p:cNvSpPr/>
          <p:nvPr/>
        </p:nvSpPr>
        <p:spPr>
          <a:xfrm>
            <a:off x="1017740" y="1382463"/>
            <a:ext cx="7108520" cy="1477328"/>
          </a:xfrm>
          <a:prstGeom prst="rect">
            <a:avLst/>
          </a:prstGeom>
        </p:spPr>
        <p:txBody>
          <a:bodyPr wrap="square">
            <a:spAutoFit/>
          </a:bodyPr>
          <a:lstStyle/>
          <a:p>
            <a:pPr lvl="0" algn="ctr"/>
            <a:r>
              <a:rPr lang="de-DE" dirty="0"/>
              <a:t>Wir freuen uns auf Sie und vor allem auf Ihre Kinder!</a:t>
            </a:r>
          </a:p>
          <a:p>
            <a:pPr lvl="0" algn="ctr"/>
            <a:endParaRPr lang="de-DE" dirty="0"/>
          </a:p>
          <a:p>
            <a:pPr lvl="0" algn="ctr"/>
            <a:endParaRPr lang="de-DE" dirty="0"/>
          </a:p>
          <a:p>
            <a:pPr lvl="0" algn="ctr"/>
            <a:br>
              <a:rPr lang="de-DE" dirty="0"/>
            </a:br>
            <a:endParaRPr lang="de-DE" dirty="0"/>
          </a:p>
        </p:txBody>
      </p:sp>
      <p:pic>
        <p:nvPicPr>
          <p:cNvPr id="3" name="Grafik 2" descr="Ein Bild, das draußen, Person, Himmel, Personen enthält.&#10;&#10;Automatisch generierte Beschreibung">
            <a:extLst>
              <a:ext uri="{FF2B5EF4-FFF2-40B4-BE49-F238E27FC236}">
                <a16:creationId xmlns:a16="http://schemas.microsoft.com/office/drawing/2014/main" id="{6830EED0-3255-4766-A17B-891A6257B301}"/>
              </a:ext>
            </a:extLst>
          </p:cNvPr>
          <p:cNvPicPr>
            <a:picLocks noChangeAspect="1"/>
          </p:cNvPicPr>
          <p:nvPr/>
        </p:nvPicPr>
        <p:blipFill>
          <a:blip r:embed="rId2"/>
          <a:stretch>
            <a:fillRect/>
          </a:stretch>
        </p:blipFill>
        <p:spPr>
          <a:xfrm>
            <a:off x="1926000" y="1985554"/>
            <a:ext cx="5292000" cy="3528000"/>
          </a:xfrm>
          <a:prstGeom prst="rect">
            <a:avLst/>
          </a:prstGeom>
        </p:spPr>
      </p:pic>
    </p:spTree>
    <p:extLst>
      <p:ext uri="{BB962C8B-B14F-4D97-AF65-F5344CB8AC3E}">
        <p14:creationId xmlns:p14="http://schemas.microsoft.com/office/powerpoint/2010/main" val="1150553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EA793-8210-CA42-9455-291FD4BD5668}"/>
              </a:ext>
            </a:extLst>
          </p:cNvPr>
          <p:cNvSpPr>
            <a:spLocks noGrp="1"/>
          </p:cNvSpPr>
          <p:nvPr>
            <p:ph type="title"/>
          </p:nvPr>
        </p:nvSpPr>
        <p:spPr/>
        <p:txBody>
          <a:bodyPr/>
          <a:lstStyle/>
          <a:p>
            <a:r>
              <a:rPr lang="de-DE" dirty="0"/>
              <a:t>Unsere Leitsätze</a:t>
            </a:r>
          </a:p>
        </p:txBody>
      </p:sp>
      <p:pic>
        <p:nvPicPr>
          <p:cNvPr id="4" name="Grafik 3" descr="Ein Bild, das Blume, Pflanze, Tisch, Vase enthält.&#10;&#10;Automatisch generierte Beschreibung">
            <a:extLst>
              <a:ext uri="{FF2B5EF4-FFF2-40B4-BE49-F238E27FC236}">
                <a16:creationId xmlns:a16="http://schemas.microsoft.com/office/drawing/2014/main" id="{A879E64B-C70C-7C41-B46F-75B4DB53D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078" y="1170855"/>
            <a:ext cx="3713972" cy="3221851"/>
          </a:xfrm>
          <a:prstGeom prst="rect">
            <a:avLst/>
          </a:prstGeom>
        </p:spPr>
      </p:pic>
      <p:sp>
        <p:nvSpPr>
          <p:cNvPr id="5" name="Footer Placeholder 4">
            <a:extLst>
              <a:ext uri="{FF2B5EF4-FFF2-40B4-BE49-F238E27FC236}">
                <a16:creationId xmlns:a16="http://schemas.microsoft.com/office/drawing/2014/main" id="{5A11217B-3C38-844E-856A-AFE804782E2A}"/>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b="1" dirty="0"/>
              <a:t>Allgemeines </a:t>
            </a:r>
            <a:r>
              <a:rPr lang="de-DE" dirty="0"/>
              <a:t>    Schulalltag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
        <p:nvSpPr>
          <p:cNvPr id="12" name="Inhaltsplatzhalter 2">
            <a:extLst>
              <a:ext uri="{FF2B5EF4-FFF2-40B4-BE49-F238E27FC236}">
                <a16:creationId xmlns:a16="http://schemas.microsoft.com/office/drawing/2014/main" id="{3996522D-7D49-E64D-8B65-FB00B9C10FE6}"/>
              </a:ext>
            </a:extLst>
          </p:cNvPr>
          <p:cNvSpPr txBox="1">
            <a:spLocks/>
          </p:cNvSpPr>
          <p:nvPr/>
        </p:nvSpPr>
        <p:spPr>
          <a:xfrm>
            <a:off x="648528" y="1274338"/>
            <a:ext cx="5359774" cy="34080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de-DE" sz="1200" b="1" dirty="0"/>
              <a:t>SCHULGEMEINSCHAFT</a:t>
            </a:r>
            <a:br>
              <a:rPr lang="de-DE" sz="1200" b="1" dirty="0"/>
            </a:br>
            <a:endParaRPr lang="de-DE" sz="1200" dirty="0"/>
          </a:p>
          <a:p>
            <a:pPr>
              <a:lnSpc>
                <a:spcPct val="100000"/>
              </a:lnSpc>
            </a:pPr>
            <a:r>
              <a:rPr lang="de-DE" sz="1200" dirty="0"/>
              <a:t>Wir sind eine bunte Gemeinschaft, bestehend aus allen Personen, </a:t>
            </a:r>
            <a:br>
              <a:rPr lang="de-DE" sz="1200" dirty="0"/>
            </a:br>
            <a:r>
              <a:rPr lang="de-DE" sz="1200" dirty="0"/>
              <a:t>die zum Gelingen des Schullebens beitragen.</a:t>
            </a:r>
          </a:p>
          <a:p>
            <a:pPr>
              <a:lnSpc>
                <a:spcPct val="100000"/>
              </a:lnSpc>
            </a:pPr>
            <a:r>
              <a:rPr lang="de-DE" sz="1200" dirty="0"/>
              <a:t>Wir legen besonderen Wert auf respektvollen Umgang und Akzeptanz </a:t>
            </a:r>
            <a:br>
              <a:rPr lang="de-DE" sz="1200" dirty="0"/>
            </a:br>
            <a:r>
              <a:rPr lang="de-DE" sz="1200" dirty="0"/>
              <a:t>der Verschiedenartigkeit.</a:t>
            </a:r>
          </a:p>
          <a:p>
            <a:pPr>
              <a:lnSpc>
                <a:spcPct val="100000"/>
              </a:lnSpc>
            </a:pPr>
            <a:r>
              <a:rPr lang="de-DE" sz="1200" dirty="0"/>
              <a:t>Wir gehen achtsam miteinander um und jeder bringt sich aktiv </a:t>
            </a:r>
            <a:br>
              <a:rPr lang="de-DE" sz="1200" dirty="0"/>
            </a:br>
            <a:r>
              <a:rPr lang="de-DE" sz="1200" dirty="0"/>
              <a:t>ins Team ein.</a:t>
            </a:r>
          </a:p>
          <a:p>
            <a:pPr>
              <a:lnSpc>
                <a:spcPct val="100000"/>
              </a:lnSpc>
            </a:pPr>
            <a:r>
              <a:rPr lang="de-DE" sz="1200" dirty="0"/>
              <a:t>Jeder bringt unterschiedliche Interessen und Stärken mit, die dazu beitragen, Ziele gemeinsam zu erreichen.</a:t>
            </a:r>
          </a:p>
          <a:p>
            <a:pPr algn="ctr">
              <a:lnSpc>
                <a:spcPct val="100000"/>
              </a:lnSpc>
            </a:pPr>
            <a:endParaRPr lang="de-DE" sz="1200" dirty="0"/>
          </a:p>
          <a:p>
            <a:pPr>
              <a:lnSpc>
                <a:spcPct val="100000"/>
              </a:lnSpc>
            </a:pPr>
            <a:endParaRPr lang="de-DE" sz="1200" dirty="0"/>
          </a:p>
        </p:txBody>
      </p:sp>
    </p:spTree>
    <p:extLst>
      <p:ext uri="{BB962C8B-B14F-4D97-AF65-F5344CB8AC3E}">
        <p14:creationId xmlns:p14="http://schemas.microsoft.com/office/powerpoint/2010/main" val="3143830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EA793-8210-CA42-9455-291FD4BD5668}"/>
              </a:ext>
            </a:extLst>
          </p:cNvPr>
          <p:cNvSpPr>
            <a:spLocks noGrp="1"/>
          </p:cNvSpPr>
          <p:nvPr>
            <p:ph type="title"/>
          </p:nvPr>
        </p:nvSpPr>
        <p:spPr/>
        <p:txBody>
          <a:bodyPr/>
          <a:lstStyle/>
          <a:p>
            <a:r>
              <a:rPr lang="de-DE" dirty="0"/>
              <a:t>Unsere Leitsätze &amp; Zahlen</a:t>
            </a:r>
          </a:p>
        </p:txBody>
      </p:sp>
      <p:sp>
        <p:nvSpPr>
          <p:cNvPr id="3" name="Inhaltsplatzhalter 2">
            <a:extLst>
              <a:ext uri="{FF2B5EF4-FFF2-40B4-BE49-F238E27FC236}">
                <a16:creationId xmlns:a16="http://schemas.microsoft.com/office/drawing/2014/main" id="{1FCF7286-82F8-E14E-872F-964BF97382E1}"/>
              </a:ext>
            </a:extLst>
          </p:cNvPr>
          <p:cNvSpPr>
            <a:spLocks noGrp="1"/>
          </p:cNvSpPr>
          <p:nvPr>
            <p:ph idx="1"/>
          </p:nvPr>
        </p:nvSpPr>
        <p:spPr>
          <a:xfrm>
            <a:off x="628650" y="1224643"/>
            <a:ext cx="5226050" cy="3408079"/>
          </a:xfrm>
        </p:spPr>
        <p:txBody>
          <a:bodyPr>
            <a:normAutofit/>
          </a:bodyPr>
          <a:lstStyle/>
          <a:p>
            <a:pPr marL="0" indent="0" algn="ctr">
              <a:buNone/>
            </a:pPr>
            <a:r>
              <a:rPr lang="de-DE" sz="1200" b="1" dirty="0">
                <a:latin typeface="Arial" panose="020B0604020202020204" pitchFamily="34" charset="0"/>
                <a:cs typeface="Arial" panose="020B0604020202020204" pitchFamily="34" charset="0"/>
              </a:rPr>
              <a:t>ZWEI STANDORTE</a:t>
            </a:r>
          </a:p>
          <a:p>
            <a:pPr marL="0" indent="0" algn="ctr">
              <a:buNone/>
            </a:pP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Die beiden Schulstandorte verbinden viele Menschen aus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verschiedenen Wohnorten, die eine vielfältige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Schulgemeinschaft bilden, wodurch Gewohnheiten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und Traditionen miteinander gelebt werden.</a:t>
            </a:r>
          </a:p>
          <a:p>
            <a:pPr>
              <a:defRPr/>
            </a:pPr>
            <a:r>
              <a:rPr lang="de-DE" sz="1200" dirty="0">
                <a:solidFill>
                  <a:schemeClr val="tx1">
                    <a:lumMod val="85000"/>
                    <a:lumOff val="15000"/>
                  </a:schemeClr>
                </a:solidFill>
                <a:latin typeface="Arial" panose="020B0604020202020204" pitchFamily="34" charset="0"/>
                <a:cs typeface="Arial" panose="020B0604020202020204" pitchFamily="34" charset="0"/>
              </a:rPr>
              <a:t>ca. 700 </a:t>
            </a:r>
            <a:r>
              <a:rPr lang="de-DE" sz="1200" dirty="0" err="1">
                <a:solidFill>
                  <a:schemeClr val="tx1">
                    <a:lumMod val="85000"/>
                    <a:lumOff val="15000"/>
                  </a:schemeClr>
                </a:solidFill>
                <a:latin typeface="Arial" panose="020B0604020202020204" pitchFamily="34" charset="0"/>
                <a:cs typeface="Arial" panose="020B0604020202020204" pitchFamily="34" charset="0"/>
              </a:rPr>
              <a:t>Schüler:innen</a:t>
            </a:r>
            <a:r>
              <a:rPr lang="de-DE" sz="1200" dirty="0">
                <a:solidFill>
                  <a:schemeClr val="tx1">
                    <a:lumMod val="85000"/>
                    <a:lumOff val="15000"/>
                  </a:schemeClr>
                </a:solidFill>
                <a:latin typeface="Arial" panose="020B0604020202020204" pitchFamily="34" charset="0"/>
                <a:cs typeface="Arial" panose="020B0604020202020204" pitchFamily="34" charset="0"/>
              </a:rPr>
              <a:t> </a:t>
            </a:r>
          </a:p>
          <a:p>
            <a:pPr>
              <a:defRPr/>
            </a:pPr>
            <a:r>
              <a:rPr lang="de-DE" sz="1200" dirty="0">
                <a:solidFill>
                  <a:schemeClr val="tx1">
                    <a:lumMod val="85000"/>
                    <a:lumOff val="15000"/>
                  </a:schemeClr>
                </a:solidFill>
                <a:latin typeface="Arial" panose="020B0604020202020204" pitchFamily="34" charset="0"/>
                <a:cs typeface="Arial" panose="020B0604020202020204" pitchFamily="34" charset="0"/>
              </a:rPr>
              <a:t>ca. 70 </a:t>
            </a:r>
            <a:r>
              <a:rPr lang="de-DE" sz="1200" dirty="0" err="1">
                <a:solidFill>
                  <a:schemeClr val="tx1">
                    <a:lumMod val="85000"/>
                    <a:lumOff val="15000"/>
                  </a:schemeClr>
                </a:solidFill>
                <a:latin typeface="Arial" panose="020B0604020202020204" pitchFamily="34" charset="0"/>
                <a:cs typeface="Arial" panose="020B0604020202020204" pitchFamily="34" charset="0"/>
              </a:rPr>
              <a:t>Lehrer:innen</a:t>
            </a:r>
            <a:r>
              <a:rPr lang="de-DE" sz="1200" dirty="0">
                <a:solidFill>
                  <a:schemeClr val="tx1">
                    <a:lumMod val="85000"/>
                    <a:lumOff val="15000"/>
                  </a:schemeClr>
                </a:solidFill>
                <a:latin typeface="Arial" panose="020B0604020202020204" pitchFamily="34" charset="0"/>
                <a:cs typeface="Arial" panose="020B0604020202020204" pitchFamily="34" charset="0"/>
              </a:rPr>
              <a:t> </a:t>
            </a:r>
          </a:p>
          <a:p>
            <a:pPr>
              <a:defRPr/>
            </a:pPr>
            <a:r>
              <a:rPr lang="de-DE" sz="1200" dirty="0">
                <a:solidFill>
                  <a:schemeClr val="tx1">
                    <a:lumMod val="85000"/>
                    <a:lumOff val="15000"/>
                  </a:schemeClr>
                </a:solidFill>
                <a:latin typeface="Arial" panose="020B0604020202020204" pitchFamily="34" charset="0"/>
                <a:cs typeface="Arial" panose="020B0604020202020204" pitchFamily="34" charset="0"/>
              </a:rPr>
              <a:t>zwei Standorte</a:t>
            </a:r>
          </a:p>
          <a:p>
            <a:pPr marL="0" indent="0" algn="ctr">
              <a:buNone/>
            </a:pPr>
            <a:endParaRPr lang="de-DE" sz="1200" dirty="0">
              <a:latin typeface="Arial" panose="020B0604020202020204" pitchFamily="34" charset="0"/>
              <a:cs typeface="Arial" panose="020B0604020202020204" pitchFamily="34" charset="0"/>
            </a:endParaRPr>
          </a:p>
        </p:txBody>
      </p:sp>
      <p:pic>
        <p:nvPicPr>
          <p:cNvPr id="6" name="Grafik 5" descr="Ein Bild, das draußen, Gebäude, Haus, Front enthält.&#10;&#10;Automatisch generierte Beschreibung">
            <a:extLst>
              <a:ext uri="{FF2B5EF4-FFF2-40B4-BE49-F238E27FC236}">
                <a16:creationId xmlns:a16="http://schemas.microsoft.com/office/drawing/2014/main" id="{94D40B3F-66CE-7C45-A97F-4B1CC227349D}"/>
              </a:ext>
            </a:extLst>
          </p:cNvPr>
          <p:cNvPicPr>
            <a:picLocks noChangeAspect="1"/>
          </p:cNvPicPr>
          <p:nvPr/>
        </p:nvPicPr>
        <p:blipFill rotWithShape="1">
          <a:blip r:embed="rId2"/>
          <a:srcRect l="10695"/>
          <a:stretch/>
        </p:blipFill>
        <p:spPr>
          <a:xfrm>
            <a:off x="5498269" y="872402"/>
            <a:ext cx="8166100" cy="1905000"/>
          </a:xfrm>
          <a:prstGeom prst="rect">
            <a:avLst/>
          </a:prstGeom>
        </p:spPr>
      </p:pic>
      <p:pic>
        <p:nvPicPr>
          <p:cNvPr id="8" name="Grafik 7" descr="Ein Bild, das Gebäude, draußen, Straße, fahrend enthält.&#10;&#10;Automatisch generierte Beschreibung">
            <a:extLst>
              <a:ext uri="{FF2B5EF4-FFF2-40B4-BE49-F238E27FC236}">
                <a16:creationId xmlns:a16="http://schemas.microsoft.com/office/drawing/2014/main" id="{63F0FE15-576F-C943-856D-1564C57E9B46}"/>
              </a:ext>
            </a:extLst>
          </p:cNvPr>
          <p:cNvPicPr>
            <a:picLocks noChangeAspect="1"/>
          </p:cNvPicPr>
          <p:nvPr/>
        </p:nvPicPr>
        <p:blipFill rotWithShape="1">
          <a:blip r:embed="rId3"/>
          <a:srcRect l="38958"/>
          <a:stretch/>
        </p:blipFill>
        <p:spPr>
          <a:xfrm>
            <a:off x="5498269" y="2790102"/>
            <a:ext cx="5695950" cy="1944010"/>
          </a:xfrm>
          <a:prstGeom prst="rect">
            <a:avLst/>
          </a:prstGeom>
        </p:spPr>
      </p:pic>
      <p:sp>
        <p:nvSpPr>
          <p:cNvPr id="9" name="Footer Placeholder 4">
            <a:extLst>
              <a:ext uri="{FF2B5EF4-FFF2-40B4-BE49-F238E27FC236}">
                <a16:creationId xmlns:a16="http://schemas.microsoft.com/office/drawing/2014/main" id="{782B8AF3-C8E5-6948-AC7E-55AB4FCC0B55}"/>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b="1" dirty="0"/>
              <a:t>Allgemeines</a:t>
            </a:r>
            <a:r>
              <a:rPr lang="de-DE" dirty="0"/>
              <a:t>     Schulalltag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Tree>
    <p:extLst>
      <p:ext uri="{BB962C8B-B14F-4D97-AF65-F5344CB8AC3E}">
        <p14:creationId xmlns:p14="http://schemas.microsoft.com/office/powerpoint/2010/main" val="3784233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EA793-8210-CA42-9455-291FD4BD5668}"/>
              </a:ext>
            </a:extLst>
          </p:cNvPr>
          <p:cNvSpPr>
            <a:spLocks noGrp="1"/>
          </p:cNvSpPr>
          <p:nvPr>
            <p:ph type="title"/>
          </p:nvPr>
        </p:nvSpPr>
        <p:spPr/>
        <p:txBody>
          <a:bodyPr>
            <a:normAutofit/>
          </a:bodyPr>
          <a:lstStyle/>
          <a:p>
            <a:r>
              <a:rPr lang="de-DE" sz="2400" dirty="0"/>
              <a:t>Unterschiede und Gemeinsamkeiten</a:t>
            </a:r>
          </a:p>
        </p:txBody>
      </p:sp>
      <p:sp>
        <p:nvSpPr>
          <p:cNvPr id="9" name="Footer Placeholder 4">
            <a:extLst>
              <a:ext uri="{FF2B5EF4-FFF2-40B4-BE49-F238E27FC236}">
                <a16:creationId xmlns:a16="http://schemas.microsoft.com/office/drawing/2014/main" id="{782B8AF3-C8E5-6948-AC7E-55AB4FCC0B55}"/>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b="1" dirty="0"/>
              <a:t>Allgemeines</a:t>
            </a:r>
            <a:r>
              <a:rPr lang="de-DE" dirty="0"/>
              <a:t>     Schulalltag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graphicFrame>
        <p:nvGraphicFramePr>
          <p:cNvPr id="4" name="Tabelle 3">
            <a:extLst>
              <a:ext uri="{FF2B5EF4-FFF2-40B4-BE49-F238E27FC236}">
                <a16:creationId xmlns:a16="http://schemas.microsoft.com/office/drawing/2014/main" id="{7B30078E-0645-C711-0558-91941B165DD3}"/>
              </a:ext>
            </a:extLst>
          </p:cNvPr>
          <p:cNvGraphicFramePr>
            <a:graphicFrameLocks noGrp="1"/>
          </p:cNvGraphicFramePr>
          <p:nvPr>
            <p:extLst>
              <p:ext uri="{D42A27DB-BD31-4B8C-83A1-F6EECF244321}">
                <p14:modId xmlns:p14="http://schemas.microsoft.com/office/powerpoint/2010/main" val="3884961283"/>
              </p:ext>
            </p:extLst>
          </p:nvPr>
        </p:nvGraphicFramePr>
        <p:xfrm>
          <a:off x="2527195" y="957331"/>
          <a:ext cx="4089610" cy="3777751"/>
        </p:xfrm>
        <a:graphic>
          <a:graphicData uri="http://schemas.openxmlformats.org/drawingml/2006/table">
            <a:tbl>
              <a:tblPr firstRow="1" firstCol="1" bandRow="1"/>
              <a:tblGrid>
                <a:gridCol w="2044593">
                  <a:extLst>
                    <a:ext uri="{9D8B030D-6E8A-4147-A177-3AD203B41FA5}">
                      <a16:colId xmlns:a16="http://schemas.microsoft.com/office/drawing/2014/main" val="953820035"/>
                    </a:ext>
                  </a:extLst>
                </a:gridCol>
                <a:gridCol w="2045017">
                  <a:extLst>
                    <a:ext uri="{9D8B030D-6E8A-4147-A177-3AD203B41FA5}">
                      <a16:colId xmlns:a16="http://schemas.microsoft.com/office/drawing/2014/main" val="1645594912"/>
                    </a:ext>
                  </a:extLst>
                </a:gridCol>
              </a:tblGrid>
              <a:tr h="179303">
                <a:tc>
                  <a:txBody>
                    <a:bodyPr/>
                    <a:lstStyle/>
                    <a:p>
                      <a:pPr algn="ctr" hangingPunct="0"/>
                      <a:r>
                        <a:rPr lang="de-DE" sz="1100" b="1">
                          <a:effectLst/>
                          <a:latin typeface="Arial" panose="020B0604020202020204" pitchFamily="34" charset="0"/>
                          <a:ea typeface="Calibri" panose="020F0502020204030204" pitchFamily="34" charset="0"/>
                          <a:cs typeface="Arial" panose="020B0604020202020204" pitchFamily="34" charset="0"/>
                        </a:rPr>
                        <a:t>Gesamtschule</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hangingPunct="0"/>
                      <a:r>
                        <a:rPr lang="de-DE" sz="1100" b="1">
                          <a:effectLst/>
                          <a:latin typeface="Arial" panose="020B0604020202020204" pitchFamily="34" charset="0"/>
                          <a:ea typeface="Calibri" panose="020F0502020204030204" pitchFamily="34" charset="0"/>
                          <a:cs typeface="Arial" panose="020B0604020202020204" pitchFamily="34" charset="0"/>
                        </a:rPr>
                        <a:t>Sekundarschule</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265508"/>
                  </a:ext>
                </a:extLst>
              </a:tr>
              <a:tr h="114787">
                <a:tc>
                  <a:txBody>
                    <a:bodyPr/>
                    <a:lstStyle/>
                    <a:p>
                      <a:pPr hangingPunct="0"/>
                      <a:r>
                        <a:rPr lang="de-DE" sz="700">
                          <a:effectLst/>
                          <a:latin typeface="Arial" panose="020B0604020202020204" pitchFamily="34" charset="0"/>
                          <a:ea typeface="Calibri" panose="020F0502020204030204" pitchFamily="34" charset="0"/>
                          <a:cs typeface="Arial" panose="020B0604020202020204" pitchFamily="34" charset="0"/>
                        </a:rPr>
                        <a:t>Nimmt </a:t>
                      </a:r>
                      <a:r>
                        <a:rPr lang="de-DE" sz="700" b="1">
                          <a:effectLst/>
                          <a:latin typeface="Arial" panose="020B0604020202020204" pitchFamily="34" charset="0"/>
                          <a:ea typeface="Calibri" panose="020F0502020204030204" pitchFamily="34" charset="0"/>
                          <a:cs typeface="Arial" panose="020B0604020202020204" pitchFamily="34" charset="0"/>
                        </a:rPr>
                        <a:t>alle Schulformempfehlungen</a:t>
                      </a:r>
                      <a:r>
                        <a:rPr lang="de-DE" sz="700">
                          <a:effectLst/>
                          <a:latin typeface="Arial" panose="020B0604020202020204" pitchFamily="34" charset="0"/>
                          <a:ea typeface="Calibri" panose="020F0502020204030204" pitchFamily="34" charset="0"/>
                          <a:cs typeface="Arial" panose="020B0604020202020204" pitchFamily="34" charset="0"/>
                        </a:rPr>
                        <a:t> auf</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a:effectLst/>
                          <a:latin typeface="Arial" panose="020B0604020202020204" pitchFamily="34" charset="0"/>
                          <a:ea typeface="Calibri" panose="020F0502020204030204" pitchFamily="34" charset="0"/>
                          <a:cs typeface="Arial" panose="020B0604020202020204" pitchFamily="34" charset="0"/>
                        </a:rPr>
                        <a:t>Nimmt </a:t>
                      </a:r>
                      <a:r>
                        <a:rPr lang="de-DE" sz="700" b="1">
                          <a:effectLst/>
                          <a:latin typeface="Arial" panose="020B0604020202020204" pitchFamily="34" charset="0"/>
                          <a:ea typeface="Calibri" panose="020F0502020204030204" pitchFamily="34" charset="0"/>
                          <a:cs typeface="Arial" panose="020B0604020202020204" pitchFamily="34" charset="0"/>
                        </a:rPr>
                        <a:t>alle Schulformempfehlungen</a:t>
                      </a:r>
                      <a:r>
                        <a:rPr lang="de-DE" sz="700">
                          <a:effectLst/>
                          <a:latin typeface="Arial" panose="020B0604020202020204" pitchFamily="34" charset="0"/>
                          <a:ea typeface="Calibri" panose="020F0502020204030204" pitchFamily="34" charset="0"/>
                          <a:cs typeface="Arial" panose="020B0604020202020204" pitchFamily="34" charset="0"/>
                        </a:rPr>
                        <a:t> auf</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7134014"/>
                  </a:ext>
                </a:extLst>
              </a:tr>
              <a:tr h="236832">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Alle Schulabschlüsse</a:t>
                      </a:r>
                      <a:r>
                        <a:rPr lang="de-DE" sz="700">
                          <a:effectLst/>
                          <a:latin typeface="Arial" panose="020B0604020202020204" pitchFamily="34" charset="0"/>
                          <a:ea typeface="Calibri" panose="020F0502020204030204" pitchFamily="34" charset="0"/>
                          <a:cs typeface="Arial" panose="020B0604020202020204" pitchFamily="34" charset="0"/>
                        </a:rPr>
                        <a:t> der Sekundarstufe 1 können erlangt werden</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Alle Schulabschlüsse</a:t>
                      </a:r>
                      <a:r>
                        <a:rPr lang="de-DE" sz="700">
                          <a:effectLst/>
                          <a:latin typeface="Arial" panose="020B0604020202020204" pitchFamily="34" charset="0"/>
                          <a:ea typeface="Calibri" panose="020F0502020204030204" pitchFamily="34" charset="0"/>
                          <a:cs typeface="Arial" panose="020B0604020202020204" pitchFamily="34" charset="0"/>
                        </a:rPr>
                        <a:t> der Sekundarstufe 1 können erlangt werden</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337151"/>
                  </a:ext>
                </a:extLst>
              </a:tr>
              <a:tr h="236832">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Lehrer/innen aller Schulformen</a:t>
                      </a:r>
                      <a:r>
                        <a:rPr lang="de-DE" sz="700">
                          <a:effectLst/>
                          <a:latin typeface="Arial" panose="020B0604020202020204" pitchFamily="34" charset="0"/>
                          <a:ea typeface="Calibri" panose="020F0502020204030204" pitchFamily="34" charset="0"/>
                          <a:cs typeface="Arial" panose="020B0604020202020204" pitchFamily="34" charset="0"/>
                        </a:rPr>
                        <a:t> arbeiten an einer Gesamtschule</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Lehrer/innen aller Schulformen</a:t>
                      </a:r>
                      <a:r>
                        <a:rPr lang="de-DE" sz="700">
                          <a:effectLst/>
                          <a:latin typeface="Arial" panose="020B0604020202020204" pitchFamily="34" charset="0"/>
                          <a:ea typeface="Calibri" panose="020F0502020204030204" pitchFamily="34" charset="0"/>
                          <a:cs typeface="Arial" panose="020B0604020202020204" pitchFamily="34" charset="0"/>
                        </a:rPr>
                        <a:t> arbeiten an einer Sekundarschule</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7211846"/>
                  </a:ext>
                </a:extLst>
              </a:tr>
              <a:tr h="243184">
                <a:tc>
                  <a:txBody>
                    <a:bodyPr/>
                    <a:lstStyle/>
                    <a:p>
                      <a:pPr hangingPunct="0"/>
                      <a:r>
                        <a:rPr lang="de-DE" sz="700">
                          <a:effectLst/>
                          <a:latin typeface="Arial" panose="020B0604020202020204" pitchFamily="34" charset="0"/>
                          <a:ea typeface="Calibri" panose="020F0502020204030204" pitchFamily="34" charset="0"/>
                          <a:cs typeface="Arial" panose="020B0604020202020204" pitchFamily="34" charset="0"/>
                        </a:rPr>
                        <a:t>Lehrpläne der Gesamtschule</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a:effectLst/>
                          <a:latin typeface="Arial" panose="020B0604020202020204" pitchFamily="34" charset="0"/>
                          <a:ea typeface="Calibri" panose="020F0502020204030204" pitchFamily="34" charset="0"/>
                          <a:cs typeface="Arial" panose="020B0604020202020204" pitchFamily="34" charset="0"/>
                        </a:rPr>
                        <a:t>Lehrpläne der Gesamtschule gelten auch für die Sekundarschule</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3638380"/>
                  </a:ext>
                </a:extLst>
              </a:tr>
              <a:tr h="114787">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Lernstandserhebung</a:t>
                      </a:r>
                      <a:r>
                        <a:rPr lang="de-DE" sz="700">
                          <a:effectLst/>
                          <a:latin typeface="Arial" panose="020B0604020202020204" pitchFamily="34" charset="0"/>
                          <a:ea typeface="Calibri" panose="020F0502020204030204" pitchFamily="34" charset="0"/>
                          <a:cs typeface="Arial" panose="020B0604020202020204" pitchFamily="34" charset="0"/>
                        </a:rPr>
                        <a:t> in der Klasse 8</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Lernstandserhebung </a:t>
                      </a:r>
                      <a:r>
                        <a:rPr lang="de-DE" sz="700">
                          <a:effectLst/>
                          <a:latin typeface="Arial" panose="020B0604020202020204" pitchFamily="34" charset="0"/>
                          <a:ea typeface="Calibri" panose="020F0502020204030204" pitchFamily="34" charset="0"/>
                          <a:cs typeface="Arial" panose="020B0604020202020204" pitchFamily="34" charset="0"/>
                        </a:rPr>
                        <a:t>in der Klasse 8</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3536761"/>
                  </a:ext>
                </a:extLst>
              </a:tr>
              <a:tr h="114787">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Zentrale Abschlussprüfungen</a:t>
                      </a:r>
                      <a:r>
                        <a:rPr lang="de-DE" sz="700">
                          <a:effectLst/>
                          <a:latin typeface="Arial" panose="020B0604020202020204" pitchFamily="34" charset="0"/>
                          <a:ea typeface="Calibri" panose="020F0502020204030204" pitchFamily="34" charset="0"/>
                          <a:cs typeface="Arial" panose="020B0604020202020204" pitchFamily="34" charset="0"/>
                        </a:rPr>
                        <a:t> Klasse 10</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Zentrale Abschlussprüfungen</a:t>
                      </a:r>
                      <a:r>
                        <a:rPr lang="de-DE" sz="700">
                          <a:effectLst/>
                          <a:latin typeface="Arial" panose="020B0604020202020204" pitchFamily="34" charset="0"/>
                          <a:ea typeface="Calibri" panose="020F0502020204030204" pitchFamily="34" charset="0"/>
                          <a:cs typeface="Arial" panose="020B0604020202020204" pitchFamily="34" charset="0"/>
                        </a:rPr>
                        <a:t> Klasse 10</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4498351"/>
                  </a:ext>
                </a:extLst>
              </a:tr>
              <a:tr h="243184">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E- und G Kurse</a:t>
                      </a:r>
                      <a:r>
                        <a:rPr lang="de-DE" sz="700">
                          <a:effectLst/>
                          <a:latin typeface="Arial" panose="020B0604020202020204" pitchFamily="34" charset="0"/>
                          <a:ea typeface="Calibri" panose="020F0502020204030204" pitchFamily="34" charset="0"/>
                          <a:cs typeface="Arial" panose="020B0604020202020204" pitchFamily="34" charset="0"/>
                        </a:rPr>
                        <a:t> in den Hauptfächern </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b="1" dirty="0">
                          <a:effectLst/>
                          <a:latin typeface="Arial" panose="020B0604020202020204" pitchFamily="34" charset="0"/>
                          <a:ea typeface="Calibri" panose="020F0502020204030204" pitchFamily="34" charset="0"/>
                          <a:cs typeface="Arial" panose="020B0604020202020204" pitchFamily="34" charset="0"/>
                        </a:rPr>
                        <a:t>Verschiedene Leistungsniveaus</a:t>
                      </a:r>
                      <a:r>
                        <a:rPr lang="de-DE" sz="700" dirty="0">
                          <a:effectLst/>
                          <a:latin typeface="Arial" panose="020B0604020202020204" pitchFamily="34" charset="0"/>
                          <a:ea typeface="Calibri" panose="020F0502020204030204" pitchFamily="34" charset="0"/>
                          <a:cs typeface="Arial" panose="020B0604020202020204" pitchFamily="34" charset="0"/>
                        </a:rPr>
                        <a:t> in den Hauptfächern D,M und E und im Nebenfach Physik</a:t>
                      </a:r>
                      <a:endParaRPr lang="de-DE"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525888"/>
                  </a:ext>
                </a:extLst>
              </a:tr>
              <a:tr h="1076179">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Beim Erreichen der Fachoberschulreife mit Qualifikation </a:t>
                      </a:r>
                      <a:r>
                        <a:rPr lang="de-DE" sz="700">
                          <a:effectLst/>
                          <a:latin typeface="Arial" panose="020B0604020202020204" pitchFamily="34" charset="0"/>
                          <a:ea typeface="Calibri" panose="020F0502020204030204" pitchFamily="34" charset="0"/>
                          <a:cs typeface="Arial" panose="020B0604020202020204" pitchFamily="34" charset="0"/>
                        </a:rPr>
                        <a:t>befindet sich die Oberstufe</a:t>
                      </a:r>
                      <a:r>
                        <a:rPr lang="de-DE" sz="700" b="1">
                          <a:effectLst/>
                          <a:latin typeface="Arial" panose="020B0604020202020204" pitchFamily="34" charset="0"/>
                          <a:ea typeface="Calibri" panose="020F0502020204030204" pitchFamily="34" charset="0"/>
                          <a:cs typeface="Arial" panose="020B0604020202020204" pitchFamily="34" charset="0"/>
                        </a:rPr>
                        <a:t> </a:t>
                      </a:r>
                      <a:r>
                        <a:rPr lang="de-DE" sz="700">
                          <a:effectLst/>
                          <a:latin typeface="Arial" panose="020B0604020202020204" pitchFamily="34" charset="0"/>
                          <a:ea typeface="Calibri" panose="020F0502020204030204" pitchFamily="34" charset="0"/>
                          <a:cs typeface="Arial" panose="020B0604020202020204" pitchFamily="34" charset="0"/>
                        </a:rPr>
                        <a:t>im Haus</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b="1">
                          <a:effectLst/>
                          <a:latin typeface="Arial" panose="020B0604020202020204" pitchFamily="34" charset="0"/>
                          <a:ea typeface="Calibri" panose="020F0502020204030204" pitchFamily="34" charset="0"/>
                          <a:cs typeface="Arial" panose="020B0604020202020204" pitchFamily="34" charset="0"/>
                        </a:rPr>
                        <a:t>Beim Erreichen der Fachoberschulreife mit Qualifikation </a:t>
                      </a:r>
                      <a:r>
                        <a:rPr lang="de-DE" sz="700">
                          <a:effectLst/>
                          <a:latin typeface="Arial" panose="020B0604020202020204" pitchFamily="34" charset="0"/>
                          <a:ea typeface="Calibri" panose="020F0502020204030204" pitchFamily="34" charset="0"/>
                          <a:cs typeface="Arial" panose="020B0604020202020204" pitchFamily="34" charset="0"/>
                        </a:rPr>
                        <a:t>hat jedes Kind einen garantierten Platz in einer Oberstufe – wir helfen individuell, die inhaltlich und örtlich beste Oberstufe auszuwählen.</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de-DE" sz="700">
                          <a:effectLst/>
                          <a:latin typeface="Arial" panose="020B0604020202020204" pitchFamily="34" charset="0"/>
                          <a:ea typeface="Calibri" panose="020F0502020204030204" pitchFamily="34" charset="0"/>
                          <a:cs typeface="Arial" panose="020B0604020202020204" pitchFamily="34" charset="0"/>
                        </a:rPr>
                        <a:t>In </a:t>
                      </a:r>
                      <a:r>
                        <a:rPr lang="de-DE" sz="700" b="1">
                          <a:effectLst/>
                          <a:latin typeface="Arial" panose="020B0604020202020204" pitchFamily="34" charset="0"/>
                          <a:ea typeface="Calibri" panose="020F0502020204030204" pitchFamily="34" charset="0"/>
                          <a:cs typeface="Arial" panose="020B0604020202020204" pitchFamily="34" charset="0"/>
                        </a:rPr>
                        <a:t>keiner gymnasialen Oberstufe muss beim Übergang eine Ehrenrunde gedreht werden</a:t>
                      </a:r>
                      <a:r>
                        <a:rPr lang="de-DE" sz="700">
                          <a:effectLst/>
                          <a:latin typeface="Arial" panose="020B0604020202020204" pitchFamily="34" charset="0"/>
                          <a:ea typeface="Calibri" panose="020F0502020204030204" pitchFamily="34" charset="0"/>
                          <a:cs typeface="Arial" panose="020B0604020202020204" pitchFamily="34" charset="0"/>
                        </a:rPr>
                        <a:t>, jedes Kind steigt dort ganz normal in den 11. Jahrgang ein!</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2091776"/>
                  </a:ext>
                </a:extLst>
              </a:tr>
              <a:tr h="1141020">
                <a:tc>
                  <a:txBody>
                    <a:bodyPr/>
                    <a:lstStyle/>
                    <a:p>
                      <a:pPr hangingPunct="0"/>
                      <a:r>
                        <a:rPr lang="de-DE" sz="700">
                          <a:effectLst/>
                          <a:latin typeface="Arial" panose="020B0604020202020204" pitchFamily="34" charset="0"/>
                          <a:ea typeface="Calibri" panose="020F0502020204030204" pitchFamily="34" charset="0"/>
                          <a:cs typeface="Arial" panose="020B0604020202020204" pitchFamily="34" charset="0"/>
                        </a:rPr>
                        <a:t>Die </a:t>
                      </a:r>
                      <a:r>
                        <a:rPr lang="de-DE" sz="700" b="1">
                          <a:effectLst/>
                          <a:latin typeface="Arial" panose="020B0604020202020204" pitchFamily="34" charset="0"/>
                          <a:ea typeface="Calibri" panose="020F0502020204030204" pitchFamily="34" charset="0"/>
                          <a:cs typeface="Arial" panose="020B0604020202020204" pitchFamily="34" charset="0"/>
                        </a:rPr>
                        <a:t>Lehrer – Schüler Relation</a:t>
                      </a:r>
                      <a:r>
                        <a:rPr lang="de-DE" sz="700">
                          <a:effectLst/>
                          <a:latin typeface="Arial" panose="020B0604020202020204" pitchFamily="34" charset="0"/>
                          <a:ea typeface="Calibri" panose="020F0502020204030204" pitchFamily="34" charset="0"/>
                          <a:cs typeface="Arial" panose="020B0604020202020204" pitchFamily="34" charset="0"/>
                        </a:rPr>
                        <a:t> beträgt gerundet 19 Schüler/innen pro Lehrkraft.</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de-DE" sz="700">
                          <a:effectLst/>
                          <a:latin typeface="Arial" panose="020B0604020202020204" pitchFamily="34" charset="0"/>
                          <a:ea typeface="Calibri" panose="020F0502020204030204" pitchFamily="34" charset="0"/>
                          <a:cs typeface="Arial" panose="020B0604020202020204" pitchFamily="34" charset="0"/>
                        </a:rPr>
                        <a:t> </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de-DE" sz="700">
                          <a:effectLst/>
                          <a:latin typeface="Arial" panose="020B0604020202020204" pitchFamily="34" charset="0"/>
                          <a:ea typeface="Calibri" panose="020F0502020204030204" pitchFamily="34" charset="0"/>
                          <a:cs typeface="Arial" panose="020B0604020202020204" pitchFamily="34" charset="0"/>
                        </a:rPr>
                        <a:t>Der </a:t>
                      </a:r>
                      <a:r>
                        <a:rPr lang="de-DE" sz="700" b="1">
                          <a:effectLst/>
                          <a:latin typeface="Arial" panose="020B0604020202020204" pitchFamily="34" charset="0"/>
                          <a:ea typeface="Calibri" panose="020F0502020204030204" pitchFamily="34" charset="0"/>
                          <a:cs typeface="Arial" panose="020B0604020202020204" pitchFamily="34" charset="0"/>
                        </a:rPr>
                        <a:t>Klassenfrequenzrichtwert</a:t>
                      </a:r>
                      <a:r>
                        <a:rPr lang="de-DE" sz="700">
                          <a:effectLst/>
                          <a:latin typeface="Arial" panose="020B0604020202020204" pitchFamily="34" charset="0"/>
                          <a:ea typeface="Calibri" panose="020F0502020204030204" pitchFamily="34" charset="0"/>
                          <a:cs typeface="Arial" panose="020B0604020202020204" pitchFamily="34" charset="0"/>
                        </a:rPr>
                        <a:t> beträgt an einer Gesamtschule 27 Kinder pro Klasse.</a:t>
                      </a:r>
                      <a:endParaRPr lang="de-DE" sz="70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hangingPunct="0"/>
                      <a:r>
                        <a:rPr lang="de-DE" sz="700" dirty="0">
                          <a:effectLst/>
                          <a:latin typeface="Arial" panose="020B0604020202020204" pitchFamily="34" charset="0"/>
                          <a:ea typeface="Calibri" panose="020F0502020204030204" pitchFamily="34" charset="0"/>
                          <a:cs typeface="Arial" panose="020B0604020202020204" pitchFamily="34" charset="0"/>
                        </a:rPr>
                        <a:t>Die </a:t>
                      </a:r>
                      <a:r>
                        <a:rPr lang="de-DE" sz="700" b="1" dirty="0">
                          <a:effectLst/>
                          <a:latin typeface="Arial" panose="020B0604020202020204" pitchFamily="34" charset="0"/>
                          <a:ea typeface="Calibri" panose="020F0502020204030204" pitchFamily="34" charset="0"/>
                          <a:cs typeface="Arial" panose="020B0604020202020204" pitchFamily="34" charset="0"/>
                        </a:rPr>
                        <a:t>Lehrer – Schüler Relation</a:t>
                      </a:r>
                      <a:r>
                        <a:rPr lang="de-DE" sz="700" dirty="0">
                          <a:effectLst/>
                          <a:latin typeface="Arial" panose="020B0604020202020204" pitchFamily="34" charset="0"/>
                          <a:ea typeface="Calibri" panose="020F0502020204030204" pitchFamily="34" charset="0"/>
                          <a:cs typeface="Arial" panose="020B0604020202020204" pitchFamily="34" charset="0"/>
                        </a:rPr>
                        <a:t> beträgt gerundet 16 Schüler/innen pro Lehrkraft.</a:t>
                      </a:r>
                      <a:endParaRPr lang="de-DE" sz="7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de-DE" sz="700" dirty="0">
                          <a:effectLst/>
                          <a:latin typeface="Arial" panose="020B0604020202020204" pitchFamily="34" charset="0"/>
                          <a:ea typeface="Calibri" panose="020F0502020204030204" pitchFamily="34" charset="0"/>
                          <a:cs typeface="Arial" panose="020B0604020202020204" pitchFamily="34" charset="0"/>
                        </a:rPr>
                        <a:t> </a:t>
                      </a:r>
                      <a:endParaRPr lang="de-DE" sz="7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de-DE" sz="700" dirty="0">
                          <a:effectLst/>
                          <a:latin typeface="Arial" panose="020B0604020202020204" pitchFamily="34" charset="0"/>
                          <a:ea typeface="Calibri" panose="020F0502020204030204" pitchFamily="34" charset="0"/>
                          <a:cs typeface="Arial" panose="020B0604020202020204" pitchFamily="34" charset="0"/>
                        </a:rPr>
                        <a:t>Der </a:t>
                      </a:r>
                      <a:r>
                        <a:rPr lang="de-DE" sz="700" b="1" dirty="0">
                          <a:effectLst/>
                          <a:latin typeface="Arial" panose="020B0604020202020204" pitchFamily="34" charset="0"/>
                          <a:ea typeface="Calibri" panose="020F0502020204030204" pitchFamily="34" charset="0"/>
                          <a:cs typeface="Arial" panose="020B0604020202020204" pitchFamily="34" charset="0"/>
                        </a:rPr>
                        <a:t>Klassenfrequenzrichtwert</a:t>
                      </a:r>
                      <a:r>
                        <a:rPr lang="de-DE" sz="700" dirty="0">
                          <a:effectLst/>
                          <a:latin typeface="Arial" panose="020B0604020202020204" pitchFamily="34" charset="0"/>
                          <a:ea typeface="Calibri" panose="020F0502020204030204" pitchFamily="34" charset="0"/>
                          <a:cs typeface="Arial" panose="020B0604020202020204" pitchFamily="34" charset="0"/>
                        </a:rPr>
                        <a:t> beträgt an einer Sekundarschule 25 Kinder pro Klasse.</a:t>
                      </a:r>
                      <a:endParaRPr lang="de-DE" sz="7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de-DE" sz="700" dirty="0">
                          <a:effectLst/>
                          <a:latin typeface="Arial" panose="020B0604020202020204" pitchFamily="34" charset="0"/>
                          <a:ea typeface="Calibri" panose="020F0502020204030204" pitchFamily="34" charset="0"/>
                          <a:cs typeface="Arial" panose="020B0604020202020204" pitchFamily="34" charset="0"/>
                        </a:rPr>
                        <a:t> </a:t>
                      </a:r>
                      <a:endParaRPr lang="de-DE" sz="7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de-DE" sz="700" dirty="0">
                          <a:effectLst/>
                          <a:latin typeface="Arial" panose="020B0604020202020204" pitchFamily="34" charset="0"/>
                          <a:ea typeface="Calibri" panose="020F0502020204030204" pitchFamily="34" charset="0"/>
                          <a:cs typeface="Arial" panose="020B0604020202020204" pitchFamily="34" charset="0"/>
                        </a:rPr>
                        <a:t>Die Auswirkungen auf den schulischen Alltag sind in </a:t>
                      </a:r>
                      <a:r>
                        <a:rPr lang="de-DE" sz="700" b="1" dirty="0">
                          <a:effectLst/>
                          <a:latin typeface="Arial" panose="020B0604020202020204" pitchFamily="34" charset="0"/>
                          <a:ea typeface="Calibri" panose="020F0502020204030204" pitchFamily="34" charset="0"/>
                          <a:cs typeface="Arial" panose="020B0604020202020204" pitchFamily="34" charset="0"/>
                        </a:rPr>
                        <a:t>kleineren Klassengrößen</a:t>
                      </a:r>
                      <a:r>
                        <a:rPr lang="de-DE" sz="700" dirty="0">
                          <a:effectLst/>
                          <a:latin typeface="Arial" panose="020B0604020202020204" pitchFamily="34" charset="0"/>
                          <a:ea typeface="Calibri" panose="020F0502020204030204" pitchFamily="34" charset="0"/>
                          <a:cs typeface="Arial" panose="020B0604020202020204" pitchFamily="34" charset="0"/>
                        </a:rPr>
                        <a:t> und in der Ausgestaltung der </a:t>
                      </a:r>
                      <a:r>
                        <a:rPr lang="de-DE" sz="700" b="1" dirty="0">
                          <a:effectLst/>
                          <a:latin typeface="Arial" panose="020B0604020202020204" pitchFamily="34" charset="0"/>
                          <a:ea typeface="Calibri" panose="020F0502020204030204" pitchFamily="34" charset="0"/>
                          <a:cs typeface="Arial" panose="020B0604020202020204" pitchFamily="34" charset="0"/>
                        </a:rPr>
                        <a:t>Differenzierung </a:t>
                      </a:r>
                      <a:r>
                        <a:rPr lang="de-DE" sz="700" dirty="0">
                          <a:effectLst/>
                          <a:latin typeface="Arial" panose="020B0604020202020204" pitchFamily="34" charset="0"/>
                          <a:ea typeface="Calibri" panose="020F0502020204030204" pitchFamily="34" charset="0"/>
                          <a:cs typeface="Arial" panose="020B0604020202020204" pitchFamily="34" charset="0"/>
                        </a:rPr>
                        <a:t>besonders spürbar.</a:t>
                      </a:r>
                      <a:endParaRPr lang="de-DE"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812" marR="458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081951"/>
                  </a:ext>
                </a:extLst>
              </a:tr>
            </a:tbl>
          </a:graphicData>
        </a:graphic>
      </p:graphicFrame>
    </p:spTree>
    <p:extLst>
      <p:ext uri="{BB962C8B-B14F-4D97-AF65-F5344CB8AC3E}">
        <p14:creationId xmlns:p14="http://schemas.microsoft.com/office/powerpoint/2010/main" val="3602723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EA793-8210-CA42-9455-291FD4BD5668}"/>
              </a:ext>
            </a:extLst>
          </p:cNvPr>
          <p:cNvSpPr>
            <a:spLocks noGrp="1"/>
          </p:cNvSpPr>
          <p:nvPr>
            <p:ph type="title"/>
          </p:nvPr>
        </p:nvSpPr>
        <p:spPr/>
        <p:txBody>
          <a:bodyPr/>
          <a:lstStyle/>
          <a:p>
            <a:r>
              <a:rPr lang="de-DE" dirty="0"/>
              <a:t>Unsere Leitsätze</a:t>
            </a:r>
          </a:p>
        </p:txBody>
      </p:sp>
      <p:pic>
        <p:nvPicPr>
          <p:cNvPr id="5" name="Grafik 4" descr="Ein Bild, das Boden, drinnen, Raum, Tisch enthält.&#10;&#10;Automatisch generierte Beschreibung">
            <a:extLst>
              <a:ext uri="{FF2B5EF4-FFF2-40B4-BE49-F238E27FC236}">
                <a16:creationId xmlns:a16="http://schemas.microsoft.com/office/drawing/2014/main" id="{846485B2-E5FB-8A4A-B6D3-31EAD83DA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078" y="1170855"/>
            <a:ext cx="3221850" cy="3221850"/>
          </a:xfrm>
          <a:prstGeom prst="rect">
            <a:avLst/>
          </a:prstGeom>
        </p:spPr>
      </p:pic>
      <p:sp>
        <p:nvSpPr>
          <p:cNvPr id="6" name="Footer Placeholder 4">
            <a:extLst>
              <a:ext uri="{FF2B5EF4-FFF2-40B4-BE49-F238E27FC236}">
                <a16:creationId xmlns:a16="http://schemas.microsoft.com/office/drawing/2014/main" id="{F4011D74-6AA2-CE44-B05A-91968BD3ECD3}"/>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b="1" dirty="0"/>
              <a:t>Allgemeines </a:t>
            </a:r>
            <a:r>
              <a:rPr lang="de-DE" dirty="0"/>
              <a:t>    Schulalltag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
        <p:nvSpPr>
          <p:cNvPr id="7" name="Inhaltsplatzhalter 2">
            <a:extLst>
              <a:ext uri="{FF2B5EF4-FFF2-40B4-BE49-F238E27FC236}">
                <a16:creationId xmlns:a16="http://schemas.microsoft.com/office/drawing/2014/main" id="{9D6ADE20-21CB-7245-BF78-68D83F7DAAEE}"/>
              </a:ext>
            </a:extLst>
          </p:cNvPr>
          <p:cNvSpPr txBox="1">
            <a:spLocks/>
          </p:cNvSpPr>
          <p:nvPr/>
        </p:nvSpPr>
        <p:spPr>
          <a:xfrm>
            <a:off x="648528" y="1274338"/>
            <a:ext cx="5359774" cy="340807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de-DE" sz="1200" b="1" dirty="0"/>
              <a:t>LERNEN FÜRS LEBEN</a:t>
            </a:r>
          </a:p>
          <a:p>
            <a:pPr marL="0" indent="0" algn="ctr">
              <a:buNone/>
            </a:pPr>
            <a:endParaRPr lang="de-DE" sz="1200" dirty="0"/>
          </a:p>
          <a:p>
            <a:pPr>
              <a:lnSpc>
                <a:spcPct val="100000"/>
              </a:lnSpc>
            </a:pPr>
            <a:r>
              <a:rPr lang="de-DE" sz="1200" dirty="0"/>
              <a:t>Wir ermöglichen erfolgreiches Lernen, indem wir eine konzentrierte und motivierende Arbeitsatmosphäre schaffen, die dazu führt, die eigenen Möglichkeiten auszuweiten und die persönlichen Ziele zu verfolgen.</a:t>
            </a:r>
          </a:p>
          <a:p>
            <a:pPr>
              <a:lnSpc>
                <a:spcPct val="100000"/>
              </a:lnSpc>
            </a:pPr>
            <a:r>
              <a:rPr lang="de-DE" sz="1200" dirty="0"/>
              <a:t>Wir alle begleiten junge Menschen auf ihrem Weg zur Selbstständigkeit und zum friedlichen Miteinander in einer demokratischen Gesellschaft.</a:t>
            </a:r>
          </a:p>
          <a:p>
            <a:pPr>
              <a:lnSpc>
                <a:spcPct val="100000"/>
              </a:lnSpc>
            </a:pPr>
            <a:r>
              <a:rPr lang="de-DE" sz="1200" dirty="0"/>
              <a:t>Wir verabschieden unsere </a:t>
            </a:r>
            <a:r>
              <a:rPr lang="de-DE" sz="1200" dirty="0" err="1"/>
              <a:t>Schüler:innen</a:t>
            </a:r>
            <a:r>
              <a:rPr lang="de-DE" sz="1200" dirty="0"/>
              <a:t> als selbstbewusste, verantwortungsvolle, kritische und offene junge Erwachsene.</a:t>
            </a:r>
          </a:p>
        </p:txBody>
      </p:sp>
    </p:spTree>
    <p:extLst>
      <p:ext uri="{BB962C8B-B14F-4D97-AF65-F5344CB8AC3E}">
        <p14:creationId xmlns:p14="http://schemas.microsoft.com/office/powerpoint/2010/main" val="120617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D26C1-460B-AF4F-AF60-3E089D07C31C}"/>
              </a:ext>
            </a:extLst>
          </p:cNvPr>
          <p:cNvSpPr>
            <a:spLocks noGrp="1"/>
          </p:cNvSpPr>
          <p:nvPr>
            <p:ph type="title"/>
          </p:nvPr>
        </p:nvSpPr>
        <p:spPr/>
        <p:txBody>
          <a:bodyPr>
            <a:normAutofit fontScale="90000"/>
          </a:bodyPr>
          <a:lstStyle/>
          <a:p>
            <a:r>
              <a:rPr lang="de-DE" dirty="0"/>
              <a:t>Allgemeines… wir bleiben aktuell</a:t>
            </a:r>
          </a:p>
        </p:txBody>
      </p:sp>
      <p:sp>
        <p:nvSpPr>
          <p:cNvPr id="3" name="Inhaltsplatzhalter 2">
            <a:extLst>
              <a:ext uri="{FF2B5EF4-FFF2-40B4-BE49-F238E27FC236}">
                <a16:creationId xmlns:a16="http://schemas.microsoft.com/office/drawing/2014/main" id="{938F9ABD-EB23-5D4B-9AE4-DE0FD8E4469F}"/>
              </a:ext>
            </a:extLst>
          </p:cNvPr>
          <p:cNvSpPr>
            <a:spLocks noGrp="1"/>
          </p:cNvSpPr>
          <p:nvPr>
            <p:ph idx="1"/>
          </p:nvPr>
        </p:nvSpPr>
        <p:spPr/>
        <p:txBody>
          <a:bodyPr>
            <a:normAutofit/>
          </a:bodyPr>
          <a:lstStyle/>
          <a:p>
            <a:pPr marL="0" indent="0" algn="just">
              <a:lnSpc>
                <a:spcPct val="110000"/>
              </a:lnSpc>
              <a:buNone/>
            </a:pPr>
            <a:endParaRPr lang="de-DE" sz="1200" dirty="0"/>
          </a:p>
          <a:p>
            <a:pPr marL="0" indent="0" algn="just">
              <a:lnSpc>
                <a:spcPct val="110000"/>
              </a:lnSpc>
              <a:buNone/>
            </a:pPr>
            <a:r>
              <a:rPr lang="de-DE" sz="1200" dirty="0"/>
              <a:t> </a:t>
            </a:r>
          </a:p>
          <a:p>
            <a:pPr marL="0" indent="0" algn="ctr">
              <a:lnSpc>
                <a:spcPct val="110000"/>
              </a:lnSpc>
              <a:buNone/>
            </a:pPr>
            <a:endParaRPr lang="de-DE" sz="1200" b="1" u="sng" dirty="0"/>
          </a:p>
          <a:p>
            <a:pPr marL="0" indent="0" algn="ctr">
              <a:lnSpc>
                <a:spcPct val="110000"/>
              </a:lnSpc>
              <a:buNone/>
            </a:pPr>
            <a:r>
              <a:rPr lang="de-DE" sz="2000" b="1" u="sng" dirty="0"/>
              <a:t>Jedes Kind in Klasse 5 erhält ein </a:t>
            </a:r>
            <a:r>
              <a:rPr lang="de-DE" sz="2000" b="1" u="sng" dirty="0" err="1"/>
              <a:t>Ipad</a:t>
            </a:r>
            <a:r>
              <a:rPr lang="de-DE" sz="2000" b="1" u="sng" dirty="0"/>
              <a:t> für den Unterricht </a:t>
            </a:r>
            <a:br>
              <a:rPr lang="de-DE" sz="2000" b="1" u="sng" dirty="0"/>
            </a:br>
            <a:r>
              <a:rPr lang="de-DE" sz="2000" b="1" u="sng" dirty="0"/>
              <a:t>und für schulisches Arbeiten zu Hause.</a:t>
            </a:r>
          </a:p>
          <a:p>
            <a:pPr marL="0" indent="0" algn="just">
              <a:lnSpc>
                <a:spcPct val="110000"/>
              </a:lnSpc>
              <a:buNone/>
            </a:pPr>
            <a:endParaRPr lang="de-DE" sz="1200" dirty="0"/>
          </a:p>
          <a:p>
            <a:pPr marL="0" indent="0" algn="just">
              <a:lnSpc>
                <a:spcPct val="110000"/>
              </a:lnSpc>
              <a:buNone/>
            </a:pPr>
            <a:endParaRPr lang="de-DE" sz="1200" dirty="0"/>
          </a:p>
          <a:p>
            <a:pPr marL="0" indent="0" algn="just">
              <a:lnSpc>
                <a:spcPct val="110000"/>
              </a:lnSpc>
              <a:buNone/>
            </a:pPr>
            <a:r>
              <a:rPr lang="de-DE" sz="1200" dirty="0"/>
              <a:t>                            </a:t>
            </a:r>
            <a:endParaRPr lang="de-DE" sz="1200" dirty="0">
              <a:solidFill>
                <a:srgbClr val="FF0000"/>
              </a:solidFill>
            </a:endParaRPr>
          </a:p>
          <a:p>
            <a:pPr>
              <a:lnSpc>
                <a:spcPct val="110000"/>
              </a:lnSpc>
            </a:pPr>
            <a:endParaRPr lang="de-DE" sz="1200" dirty="0"/>
          </a:p>
        </p:txBody>
      </p:sp>
      <p:sp>
        <p:nvSpPr>
          <p:cNvPr id="4" name="Footer Placeholder 4">
            <a:extLst>
              <a:ext uri="{FF2B5EF4-FFF2-40B4-BE49-F238E27FC236}">
                <a16:creationId xmlns:a16="http://schemas.microsoft.com/office/drawing/2014/main" id="{F5F726D0-AE0C-914D-AF68-D360C379D457}"/>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b="1" dirty="0"/>
              <a:t>Allgemeines</a:t>
            </a:r>
            <a:r>
              <a:rPr lang="de-DE" dirty="0"/>
              <a:t>     Schulalltag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pic>
        <p:nvPicPr>
          <p:cNvPr id="5" name="Bild 2" descr="Ehr, Emr, Elektronische Patientenakte, Gesundheit, Ipad">
            <a:extLst>
              <a:ext uri="{FF2B5EF4-FFF2-40B4-BE49-F238E27FC236}">
                <a16:creationId xmlns:a16="http://schemas.microsoft.com/office/drawing/2014/main" id="{63E7C806-C968-7840-9316-DCC0040D795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4816" y="3601315"/>
            <a:ext cx="1415170" cy="1123140"/>
          </a:xfrm>
          <a:prstGeom prst="rect">
            <a:avLst/>
          </a:prstGeom>
          <a:noFill/>
          <a:ln>
            <a:noFill/>
          </a:ln>
        </p:spPr>
      </p:pic>
    </p:spTree>
    <p:extLst>
      <p:ext uri="{BB962C8B-B14F-4D97-AF65-F5344CB8AC3E}">
        <p14:creationId xmlns:p14="http://schemas.microsoft.com/office/powerpoint/2010/main" val="2213564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CD50E-3675-3C46-AC29-A2AB7E7C8CE9}"/>
              </a:ext>
            </a:extLst>
          </p:cNvPr>
          <p:cNvSpPr>
            <a:spLocks noGrp="1"/>
          </p:cNvSpPr>
          <p:nvPr>
            <p:ph type="title"/>
          </p:nvPr>
        </p:nvSpPr>
        <p:spPr/>
        <p:txBody>
          <a:bodyPr/>
          <a:lstStyle/>
          <a:p>
            <a:r>
              <a:rPr lang="de-DE" dirty="0"/>
              <a:t>Schulalltag</a:t>
            </a:r>
          </a:p>
        </p:txBody>
      </p:sp>
      <p:sp>
        <p:nvSpPr>
          <p:cNvPr id="3" name="Inhaltsplatzhalter 2">
            <a:extLst>
              <a:ext uri="{FF2B5EF4-FFF2-40B4-BE49-F238E27FC236}">
                <a16:creationId xmlns:a16="http://schemas.microsoft.com/office/drawing/2014/main" id="{4C846175-AC50-E641-94F4-E890A56C1A50}"/>
              </a:ext>
            </a:extLst>
          </p:cNvPr>
          <p:cNvSpPr>
            <a:spLocks noGrp="1"/>
          </p:cNvSpPr>
          <p:nvPr>
            <p:ph idx="1"/>
          </p:nvPr>
        </p:nvSpPr>
        <p:spPr/>
        <p:txBody>
          <a:bodyPr>
            <a:normAutofit/>
          </a:bodyPr>
          <a:lstStyle/>
          <a:p>
            <a:pPr marL="0" indent="0">
              <a:lnSpc>
                <a:spcPct val="100000"/>
              </a:lnSpc>
              <a:buNone/>
            </a:pPr>
            <a:r>
              <a:rPr lang="de-DE" sz="1200" b="1" u="sng" dirty="0"/>
              <a:t>Unsere Schule besuchen Kinder mit allen Schulformempfehlungen – wie werden wir dem gerecht?</a:t>
            </a:r>
          </a:p>
          <a:p>
            <a:pPr marL="0" indent="0">
              <a:lnSpc>
                <a:spcPct val="100000"/>
              </a:lnSpc>
              <a:buNone/>
            </a:pPr>
            <a:endParaRPr lang="de-DE" sz="1200" b="1" u="sng" dirty="0"/>
          </a:p>
          <a:p>
            <a:pPr marL="285750" lvl="0" indent="-285750">
              <a:lnSpc>
                <a:spcPct val="100000"/>
              </a:lnSpc>
              <a:spcBef>
                <a:spcPts val="375"/>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In der 5. und 6. Klasse haben die Kinder eine </a:t>
            </a:r>
            <a:r>
              <a:rPr lang="de-DE" sz="1200" b="1" dirty="0">
                <a:ea typeface="Microsoft YaHei" pitchFamily="2"/>
                <a:cs typeface="Mangal" pitchFamily="2"/>
              </a:rPr>
              <a:t>doppelte Klassenleitung</a:t>
            </a:r>
          </a:p>
          <a:p>
            <a:pPr marL="285750" lvl="0" indent="-285750">
              <a:lnSpc>
                <a:spcPct val="100000"/>
              </a:lnSpc>
              <a:spcBef>
                <a:spcPts val="375"/>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Wir </a:t>
            </a:r>
            <a:r>
              <a:rPr lang="de-DE" sz="1200" b="1" dirty="0">
                <a:ea typeface="Microsoft YaHei" pitchFamily="2"/>
                <a:cs typeface="Mangal" pitchFamily="2"/>
              </a:rPr>
              <a:t>differenzieren</a:t>
            </a:r>
            <a:r>
              <a:rPr lang="de-DE" sz="1200" dirty="0">
                <a:ea typeface="Microsoft YaHei" pitchFamily="2"/>
                <a:cs typeface="Mangal" pitchFamily="2"/>
              </a:rPr>
              <a:t> im Unterricht durch z.B. unterschiedliches Material, gestaffelte Arbeitsaufträge und / oder differenzierte Klassenarbeiten</a:t>
            </a:r>
          </a:p>
          <a:p>
            <a:pPr marL="285750" lvl="0" indent="-285750">
              <a:lnSpc>
                <a:spcPct val="100000"/>
              </a:lnSpc>
              <a:spcBef>
                <a:spcPts val="375"/>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Wir haben für alle Flure extra </a:t>
            </a:r>
            <a:r>
              <a:rPr lang="de-DE" sz="1200" b="1" dirty="0">
                <a:ea typeface="Microsoft YaHei" pitchFamily="2"/>
                <a:cs typeface="Mangal" pitchFamily="2"/>
              </a:rPr>
              <a:t>Differenzierungsräume</a:t>
            </a:r>
            <a:r>
              <a:rPr lang="de-DE" sz="1200" dirty="0">
                <a:ea typeface="Microsoft YaHei" pitchFamily="2"/>
                <a:cs typeface="Mangal" pitchFamily="2"/>
              </a:rPr>
              <a:t>, in denen die Kinder in kleineren Lerngruppen Arbeitsaufträge mit Hilfe einer Lehrkraft bearbeiten können</a:t>
            </a:r>
          </a:p>
          <a:p>
            <a:pPr marL="285750" lvl="0" indent="-285750">
              <a:lnSpc>
                <a:spcPct val="100000"/>
              </a:lnSpc>
              <a:spcBef>
                <a:spcPts val="375"/>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Wir arbeiten im </a:t>
            </a:r>
            <a:r>
              <a:rPr lang="de-DE" sz="1200" b="1" dirty="0">
                <a:ea typeface="Microsoft YaHei" pitchFamily="2"/>
                <a:cs typeface="Mangal" pitchFamily="2"/>
              </a:rPr>
              <a:t>60 Min Rhythmus </a:t>
            </a:r>
            <a:r>
              <a:rPr lang="de-DE" sz="1200" dirty="0">
                <a:ea typeface="Microsoft YaHei" pitchFamily="2"/>
                <a:cs typeface="Mangal" pitchFamily="2"/>
              </a:rPr>
              <a:t>– das bietet für die einzelnen Lernprozesse mehr Zeit und es finden über den Schultag weniger Wechsel statt</a:t>
            </a:r>
          </a:p>
          <a:p>
            <a:pPr marL="285750" lvl="0" indent="-285750">
              <a:lnSpc>
                <a:spcPct val="100000"/>
              </a:lnSpc>
              <a:spcBef>
                <a:spcPts val="375"/>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b="1" dirty="0">
                <a:ea typeface="Microsoft YaHei" pitchFamily="2"/>
                <a:cs typeface="Mangal" pitchFamily="2"/>
              </a:rPr>
              <a:t>Lerngruppen</a:t>
            </a:r>
            <a:r>
              <a:rPr lang="de-DE" sz="1200" dirty="0">
                <a:ea typeface="Microsoft YaHei" pitchFamily="2"/>
                <a:cs typeface="Mangal" pitchFamily="2"/>
              </a:rPr>
              <a:t> sind im Vergleich zu anderen Schulformen </a:t>
            </a:r>
            <a:r>
              <a:rPr lang="de-DE" sz="1200" b="1" dirty="0">
                <a:ea typeface="Microsoft YaHei" pitchFamily="2"/>
                <a:cs typeface="Mangal" pitchFamily="2"/>
              </a:rPr>
              <a:t>kleiner</a:t>
            </a:r>
          </a:p>
          <a:p>
            <a:pPr>
              <a:lnSpc>
                <a:spcPct val="100000"/>
              </a:lnSpc>
            </a:pPr>
            <a:endParaRPr lang="de-DE" sz="1200" dirty="0"/>
          </a:p>
        </p:txBody>
      </p:sp>
      <p:sp>
        <p:nvSpPr>
          <p:cNvPr id="4" name="Footer Placeholder 4">
            <a:extLst>
              <a:ext uri="{FF2B5EF4-FFF2-40B4-BE49-F238E27FC236}">
                <a16:creationId xmlns:a16="http://schemas.microsoft.com/office/drawing/2014/main" id="{D4ADACDA-F377-264A-9BCE-6BFBA28781A8}"/>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a:t>
            </a:r>
            <a:r>
              <a:rPr lang="de-DE" b="1" dirty="0"/>
              <a:t>Schulalltag</a:t>
            </a:r>
            <a:r>
              <a:rPr lang="de-DE" dirty="0"/>
              <a:t>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Tree>
    <p:extLst>
      <p:ext uri="{BB962C8B-B14F-4D97-AF65-F5344CB8AC3E}">
        <p14:creationId xmlns:p14="http://schemas.microsoft.com/office/powerpoint/2010/main" val="1024789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CCD50E-3675-3C46-AC29-A2AB7E7C8CE9}"/>
              </a:ext>
            </a:extLst>
          </p:cNvPr>
          <p:cNvSpPr>
            <a:spLocks noGrp="1"/>
          </p:cNvSpPr>
          <p:nvPr>
            <p:ph type="title"/>
          </p:nvPr>
        </p:nvSpPr>
        <p:spPr/>
        <p:txBody>
          <a:bodyPr/>
          <a:lstStyle/>
          <a:p>
            <a:r>
              <a:rPr lang="de-DE" dirty="0"/>
              <a:t>Schulalltag</a:t>
            </a:r>
          </a:p>
        </p:txBody>
      </p:sp>
      <p:sp>
        <p:nvSpPr>
          <p:cNvPr id="3" name="Inhaltsplatzhalter 2">
            <a:extLst>
              <a:ext uri="{FF2B5EF4-FFF2-40B4-BE49-F238E27FC236}">
                <a16:creationId xmlns:a16="http://schemas.microsoft.com/office/drawing/2014/main" id="{4C846175-AC50-E641-94F4-E890A56C1A50}"/>
              </a:ext>
            </a:extLst>
          </p:cNvPr>
          <p:cNvSpPr>
            <a:spLocks noGrp="1"/>
          </p:cNvSpPr>
          <p:nvPr>
            <p:ph idx="1"/>
          </p:nvPr>
        </p:nvSpPr>
        <p:spPr/>
        <p:txBody>
          <a:bodyPr>
            <a:normAutofit lnSpcReduction="10000"/>
          </a:bodyPr>
          <a:lstStyle/>
          <a:p>
            <a:pPr marL="0" indent="0">
              <a:lnSpc>
                <a:spcPct val="100000"/>
              </a:lnSpc>
              <a:buNone/>
            </a:pPr>
            <a:r>
              <a:rPr lang="de-DE" sz="1200" b="1" u="sng" dirty="0"/>
              <a:t>Unsere Schule besuchen Kinder mit allen Schulformempfehlungen – wie werden wir dem gerecht?</a:t>
            </a:r>
          </a:p>
          <a:p>
            <a:pPr marL="285750" lvl="0" indent="-285750">
              <a:lnSpc>
                <a:spcPct val="100000"/>
              </a:lnSpc>
              <a:spcBef>
                <a:spcPts val="375"/>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die Kinder werden in Englisch und Mathematik in </a:t>
            </a:r>
            <a:r>
              <a:rPr lang="de-DE" sz="1200" b="1" dirty="0">
                <a:ea typeface="Microsoft YaHei" pitchFamily="2"/>
                <a:cs typeface="Mangal" pitchFamily="2"/>
              </a:rPr>
              <a:t>E – und G – Kursen </a:t>
            </a:r>
            <a:r>
              <a:rPr lang="de-DE" sz="1200" dirty="0">
                <a:ea typeface="Microsoft YaHei" pitchFamily="2"/>
                <a:cs typeface="Mangal" pitchFamily="2"/>
              </a:rPr>
              <a:t>unterrichtet – das startet versetzt in den Jahrgängen 7-9. In Deutsch und Physik gibt es verschiedene Leistungsniveaus</a:t>
            </a:r>
          </a:p>
          <a:p>
            <a:pPr marL="285750" lvl="0" indent="-285750">
              <a:lnSpc>
                <a:spcPct val="100000"/>
              </a:lnSpc>
              <a:spcBef>
                <a:spcPts val="375"/>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die Kinder arbeiten täglich (im Jahrgang 5 bis auf Do) in den </a:t>
            </a:r>
            <a:r>
              <a:rPr lang="de-DE" sz="1200" b="1" dirty="0">
                <a:ea typeface="Microsoft YaHei" pitchFamily="2"/>
                <a:cs typeface="Mangal" pitchFamily="2"/>
              </a:rPr>
              <a:t>EVA</a:t>
            </a:r>
            <a:r>
              <a:rPr lang="de-DE" sz="1200" dirty="0">
                <a:ea typeface="Microsoft YaHei" pitchFamily="2"/>
                <a:cs typeface="Mangal" pitchFamily="2"/>
              </a:rPr>
              <a:t> (</a:t>
            </a:r>
            <a:r>
              <a:rPr lang="de-DE" sz="1200" b="1" dirty="0">
                <a:ea typeface="Microsoft YaHei" pitchFamily="2"/>
                <a:cs typeface="Mangal" pitchFamily="2"/>
              </a:rPr>
              <a:t>E</a:t>
            </a:r>
            <a:r>
              <a:rPr lang="de-DE" sz="1200" dirty="0">
                <a:ea typeface="Microsoft YaHei" pitchFamily="2"/>
                <a:cs typeface="Mangal" pitchFamily="2"/>
              </a:rPr>
              <a:t>igen</a:t>
            </a:r>
            <a:r>
              <a:rPr lang="de-DE" sz="1200" b="1" dirty="0">
                <a:ea typeface="Microsoft YaHei" pitchFamily="2"/>
                <a:cs typeface="Mangal" pitchFamily="2"/>
              </a:rPr>
              <a:t>v</a:t>
            </a:r>
            <a:r>
              <a:rPr lang="de-DE" sz="1200" dirty="0">
                <a:ea typeface="Microsoft YaHei" pitchFamily="2"/>
                <a:cs typeface="Mangal" pitchFamily="2"/>
              </a:rPr>
              <a:t>erantwortliches </a:t>
            </a:r>
            <a:r>
              <a:rPr lang="de-DE" sz="1200" b="1" dirty="0">
                <a:ea typeface="Microsoft YaHei" pitchFamily="2"/>
                <a:cs typeface="Mangal" pitchFamily="2"/>
              </a:rPr>
              <a:t>A</a:t>
            </a:r>
            <a:r>
              <a:rPr lang="de-DE" sz="1200" dirty="0">
                <a:ea typeface="Microsoft YaHei" pitchFamily="2"/>
                <a:cs typeface="Mangal" pitchFamily="2"/>
              </a:rPr>
              <a:t>rbeiten) </a:t>
            </a:r>
            <a:r>
              <a:rPr lang="de-DE" sz="1200" b="1" dirty="0">
                <a:ea typeface="Microsoft YaHei" pitchFamily="2"/>
                <a:cs typeface="Mangal" pitchFamily="2"/>
              </a:rPr>
              <a:t>Zeiten</a:t>
            </a:r>
            <a:r>
              <a:rPr lang="de-DE" sz="1200" dirty="0">
                <a:ea typeface="Microsoft YaHei" pitchFamily="2"/>
                <a:cs typeface="Mangal" pitchFamily="2"/>
              </a:rPr>
              <a:t> individuell mit Unterstützung von Fachlehrer*innen an Aufgaben </a:t>
            </a:r>
          </a:p>
          <a:p>
            <a:pPr marL="742950" lvl="1" indent="-285750">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der </a:t>
            </a:r>
            <a:r>
              <a:rPr lang="de-DE" sz="1200" b="1" dirty="0">
                <a:ea typeface="Microsoft YaHei" pitchFamily="2"/>
                <a:cs typeface="Mangal" pitchFamily="2"/>
              </a:rPr>
              <a:t>Jahresplaner</a:t>
            </a:r>
            <a:r>
              <a:rPr lang="de-DE" sz="1200" dirty="0">
                <a:ea typeface="Microsoft YaHei" pitchFamily="2"/>
                <a:cs typeface="Mangal" pitchFamily="2"/>
              </a:rPr>
              <a:t> dokumentiert die Aufgaben und die Bearbeitung transparent für die Eltern</a:t>
            </a:r>
          </a:p>
          <a:p>
            <a:pPr marL="285750" lvl="0" indent="-285750">
              <a:lnSpc>
                <a:spcPct val="100000"/>
              </a:lnSpc>
              <a:spcBef>
                <a:spcPts val="375"/>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Ab dem 7. Schuljahr findet eine </a:t>
            </a:r>
            <a:r>
              <a:rPr lang="de-DE" sz="1200" b="1" dirty="0">
                <a:ea typeface="Microsoft YaHei" pitchFamily="2"/>
                <a:cs typeface="Mangal" pitchFamily="2"/>
              </a:rPr>
              <a:t>Profilbildung</a:t>
            </a:r>
            <a:r>
              <a:rPr lang="de-DE" sz="1200" dirty="0">
                <a:ea typeface="Microsoft YaHei" pitchFamily="2"/>
                <a:cs typeface="Mangal" pitchFamily="2"/>
              </a:rPr>
              <a:t> durch das vierte Hauptfach statt, das die Kinder wählen. Dafür stehen jedes Jahr diverse Fächer zur Auswahl (die dann je nach Wahl zustande kommen:) </a:t>
            </a:r>
          </a:p>
          <a:p>
            <a:pPr marL="742950" lvl="1" indent="-285750">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Französisch</a:t>
            </a:r>
          </a:p>
          <a:p>
            <a:pPr marL="742950" lvl="1" indent="-285750">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err="1">
                <a:ea typeface="Microsoft YaHei" pitchFamily="2"/>
                <a:cs typeface="Mangal" pitchFamily="2"/>
              </a:rPr>
              <a:t>BioLogisch</a:t>
            </a:r>
            <a:endParaRPr lang="de-DE" sz="1200" dirty="0">
              <a:ea typeface="Microsoft YaHei" pitchFamily="2"/>
              <a:cs typeface="Mangal" pitchFamily="2"/>
            </a:endParaRPr>
          </a:p>
          <a:p>
            <a:pPr marL="742950" lvl="1" indent="-285750">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Wirtschaft</a:t>
            </a:r>
          </a:p>
          <a:p>
            <a:pPr marL="742950" lvl="1" indent="-285750">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Darstellen und Gestalten </a:t>
            </a:r>
          </a:p>
          <a:p>
            <a:pPr marL="742950" lvl="1" indent="-285750">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Kommunikation + Medien</a:t>
            </a:r>
          </a:p>
          <a:p>
            <a:pPr marL="742950" lvl="1" indent="-285750">
              <a:lnSpc>
                <a:spcPct val="10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dirty="0">
                <a:ea typeface="Microsoft YaHei" pitchFamily="2"/>
                <a:cs typeface="Mangal" pitchFamily="2"/>
              </a:rPr>
              <a:t>Handwerk + Technik</a:t>
            </a:r>
          </a:p>
          <a:p>
            <a:pPr lvl="1">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de-DE" sz="1200" i="1" dirty="0">
                <a:latin typeface="Calibri" pitchFamily="34"/>
                <a:ea typeface="Microsoft YaHei" pitchFamily="2"/>
                <a:cs typeface="Mangal" pitchFamily="2"/>
              </a:rPr>
              <a:t>-&gt; Dazu findet im Jahrgang 6 eine gesonderte Infoveranstaltung sowohl für die </a:t>
            </a:r>
            <a:r>
              <a:rPr lang="de-DE" sz="1200" i="1" dirty="0" err="1">
                <a:latin typeface="Calibri" pitchFamily="34"/>
                <a:ea typeface="Microsoft YaHei" pitchFamily="2"/>
                <a:cs typeface="Mangal" pitchFamily="2"/>
              </a:rPr>
              <a:t>Schüler:innen</a:t>
            </a:r>
            <a:r>
              <a:rPr lang="de-DE" sz="1200" i="1" dirty="0">
                <a:latin typeface="Calibri" pitchFamily="34"/>
                <a:ea typeface="Microsoft YaHei" pitchFamily="2"/>
                <a:cs typeface="Mangal" pitchFamily="2"/>
              </a:rPr>
              <a:t> als auch die Eltern statt.</a:t>
            </a:r>
          </a:p>
          <a:p>
            <a:pPr marL="742950" lvl="1" indent="-285750">
              <a:lnSpc>
                <a:spcPct val="80000"/>
              </a:lnSpc>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de-DE" sz="1000" dirty="0">
              <a:latin typeface="Calibri" pitchFamily="34"/>
              <a:ea typeface="Microsoft YaHei" pitchFamily="2"/>
              <a:cs typeface="Mangal" pitchFamily="2"/>
            </a:endParaRPr>
          </a:p>
          <a:p>
            <a:pPr>
              <a:lnSpc>
                <a:spcPct val="100000"/>
              </a:lnSpc>
            </a:pPr>
            <a:endParaRPr lang="de-DE" sz="1200" dirty="0"/>
          </a:p>
        </p:txBody>
      </p:sp>
      <p:sp>
        <p:nvSpPr>
          <p:cNvPr id="4" name="Footer Placeholder 4">
            <a:extLst>
              <a:ext uri="{FF2B5EF4-FFF2-40B4-BE49-F238E27FC236}">
                <a16:creationId xmlns:a16="http://schemas.microsoft.com/office/drawing/2014/main" id="{D4ADACDA-F377-264A-9BCE-6BFBA28781A8}"/>
              </a:ext>
            </a:extLst>
          </p:cNvPr>
          <p:cNvSpPr txBox="1">
            <a:spLocks/>
          </p:cNvSpPr>
          <p:nvPr/>
        </p:nvSpPr>
        <p:spPr>
          <a:xfrm>
            <a:off x="1472540" y="4833439"/>
            <a:ext cx="6160822" cy="257345"/>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Allgemeines     </a:t>
            </a:r>
            <a:r>
              <a:rPr lang="de-DE" b="1" dirty="0"/>
              <a:t>Schulalltag</a:t>
            </a:r>
            <a:r>
              <a:rPr lang="de-DE" dirty="0"/>
              <a:t>     </a:t>
            </a:r>
            <a:r>
              <a:rPr lang="de-DE" dirty="0" err="1"/>
              <a:t>Abschlüsse</a:t>
            </a:r>
            <a:r>
              <a:rPr lang="de-DE" dirty="0"/>
              <a:t> &amp; </a:t>
            </a:r>
            <a:r>
              <a:rPr lang="de-DE" dirty="0" err="1"/>
              <a:t>Möglichkeiten</a:t>
            </a:r>
            <a:r>
              <a:rPr lang="de-DE" dirty="0"/>
              <a:t>     Gute </a:t>
            </a:r>
            <a:r>
              <a:rPr lang="de-DE" dirty="0" err="1"/>
              <a:t>Gründe</a:t>
            </a:r>
            <a:r>
              <a:rPr lang="de-DE" dirty="0"/>
              <a:t>     Anmeldung     Kontakt </a:t>
            </a:r>
          </a:p>
          <a:p>
            <a:endParaRPr lang="de-DE" dirty="0"/>
          </a:p>
        </p:txBody>
      </p:sp>
    </p:spTree>
    <p:extLst>
      <p:ext uri="{BB962C8B-B14F-4D97-AF65-F5344CB8AC3E}">
        <p14:creationId xmlns:p14="http://schemas.microsoft.com/office/powerpoint/2010/main" val="20673978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2090</Words>
  <Application>Microsoft Office PowerPoint</Application>
  <PresentationFormat>Bildschirmpräsentation (16:9)</PresentationFormat>
  <Paragraphs>236</Paragraphs>
  <Slides>22</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22</vt:i4>
      </vt:variant>
    </vt:vector>
  </HeadingPairs>
  <TitlesOfParts>
    <vt:vector size="28" baseType="lpstr">
      <vt:lpstr>Arial</vt:lpstr>
      <vt:lpstr>Calibri</vt:lpstr>
      <vt:lpstr>Lao UI</vt:lpstr>
      <vt:lpstr>Lato</vt:lpstr>
      <vt:lpstr>Wingdings</vt:lpstr>
      <vt:lpstr>Office</vt:lpstr>
      <vt:lpstr>Unsere Sekundarschule in Nümbrecht &amp; Ruppichteroth</vt:lpstr>
      <vt:lpstr>Inhaltsübersicht</vt:lpstr>
      <vt:lpstr>Unsere Leitsätze</vt:lpstr>
      <vt:lpstr>Unsere Leitsätze &amp; Zahlen</vt:lpstr>
      <vt:lpstr>Unterschiede und Gemeinsamkeiten</vt:lpstr>
      <vt:lpstr>Unsere Leitsätze</vt:lpstr>
      <vt:lpstr>Allgemeines… wir bleiben aktuell</vt:lpstr>
      <vt:lpstr>Schulalltag</vt:lpstr>
      <vt:lpstr>Schulalltag</vt:lpstr>
      <vt:lpstr>Stundenzeiten Jahrgang 5</vt:lpstr>
      <vt:lpstr>Ganztag</vt:lpstr>
      <vt:lpstr>AG Nachmittag</vt:lpstr>
      <vt:lpstr>Sport an der Sekundarschule</vt:lpstr>
      <vt:lpstr>… und sonst?</vt:lpstr>
      <vt:lpstr>Abschlüsse</vt:lpstr>
      <vt:lpstr>Berufswahlorientierung</vt:lpstr>
      <vt:lpstr>Kooperationen</vt:lpstr>
      <vt:lpstr>Gute Gründe</vt:lpstr>
      <vt:lpstr>Gute Gründe</vt:lpstr>
      <vt:lpstr>Anmeldung - Termine</vt:lpstr>
      <vt:lpstr>Kontakt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Roswitha Matthies</dc:creator>
  <cp:lastModifiedBy>Nadine De Wijn</cp:lastModifiedBy>
  <cp:revision>59</cp:revision>
  <dcterms:created xsi:type="dcterms:W3CDTF">2020-12-07T14:07:52Z</dcterms:created>
  <dcterms:modified xsi:type="dcterms:W3CDTF">2023-10-19T13:11:28Z</dcterms:modified>
</cp:coreProperties>
</file>